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1430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F9C54C-7111-4A15-82E2-91789AAA2D7F}">
  <a:tblStyle styleId="{19F9C54C-7111-4A15-82E2-91789AAA2D7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Cover slide for this first section of the webinar. </a:t>
            </a:r>
            <a:endParaRPr/>
          </a:p>
        </p:txBody>
      </p:sp>
      <p:sp>
        <p:nvSpPr>
          <p:cNvPr id="157" name="Google Shape;15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800">
                <a:solidFill>
                  <a:schemeClr val="dk1"/>
                </a:solidFill>
                <a:latin typeface="Calibri"/>
                <a:ea typeface="Calibri"/>
                <a:cs typeface="Calibri"/>
                <a:sym typeface="Calibri"/>
              </a:rPr>
              <a:t>Notes for trainer: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i="1" lang="en-US" sz="1800" u="none" strike="noStrike">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This module, including the next three steps, will be most effective if programme coordinators take an active role in aligning this activity to their programme goals, by:</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Identifying categories of adolescents who should be reached and included through programmes and interventions; </a:t>
            </a:r>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Providing available data – or reliable estimates - on the numbers and percentages of adolescents in the programming contexts; and</a:t>
            </a:r>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Supporting workshop participants in setting appropriate targets based on data from the situation analysis. </a:t>
            </a:r>
            <a:endParaRPr/>
          </a:p>
          <a:p>
            <a:pPr indent="0" lvl="1" marL="63680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Use the categories provided on this slide as examples to support participants’ understanding of different types of vulnerable and/or hard-to-reach groups of adolescents. The subsequent slides provide templates for setting targets.</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i="1" lang="en-US" sz="1800">
                <a:solidFill>
                  <a:schemeClr val="dk1"/>
                </a:solidFill>
                <a:latin typeface="Calibri"/>
                <a:ea typeface="Calibri"/>
                <a:cs typeface="Calibri"/>
                <a:sym typeface="Calibri"/>
              </a:rPr>
              <a:t>Ref: </a:t>
            </a:r>
            <a:r>
              <a:rPr lang="en-US" sz="1800">
                <a:solidFill>
                  <a:schemeClr val="dk1"/>
                </a:solidFill>
                <a:latin typeface="Calibri"/>
                <a:ea typeface="Calibri"/>
                <a:cs typeface="Calibri"/>
                <a:sym typeface="Calibri"/>
              </a:rPr>
              <a:t>Programme Coordinators Guidance, Setting Enrolment Targets tool.</a:t>
            </a:r>
            <a:endParaRPr/>
          </a:p>
          <a:p>
            <a:pPr indent="0" lvl="0" marL="0" rtl="0" algn="l">
              <a:spcBef>
                <a:spcPts val="0"/>
              </a:spcBef>
              <a:spcAft>
                <a:spcPts val="0"/>
              </a:spcAft>
              <a:buNone/>
            </a:pPr>
            <a:r>
              <a:t/>
            </a:r>
            <a:endParaRPr/>
          </a:p>
        </p:txBody>
      </p:sp>
      <p:sp>
        <p:nvSpPr>
          <p:cNvPr id="164" name="Google Shape;16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Workshop participants should use this blank template to set estimates based on reliable data.</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 </a:t>
            </a:r>
            <a:r>
              <a:rPr lang="en-US" sz="1670">
                <a:solidFill>
                  <a:schemeClr val="dk1"/>
                </a:solidFill>
                <a:latin typeface="Calibri"/>
                <a:ea typeface="Calibri"/>
                <a:cs typeface="Calibri"/>
                <a:sym typeface="Calibri"/>
              </a:rPr>
              <a:t>Programme Coordinators Guidance: Reach out and engage adolescents, Setting enrolment targets tool.</a:t>
            </a:r>
            <a:endParaRPr/>
          </a:p>
          <a:p>
            <a:pPr indent="0" lvl="0" marL="0" rtl="0" algn="l">
              <a:spcBef>
                <a:spcPts val="0"/>
              </a:spcBef>
              <a:spcAft>
                <a:spcPts val="0"/>
              </a:spcAft>
              <a:buNone/>
            </a:pPr>
            <a:r>
              <a:t/>
            </a:r>
            <a:endParaRPr/>
          </a:p>
        </p:txBody>
      </p:sp>
      <p:sp>
        <p:nvSpPr>
          <p:cNvPr id="173" name="Google Shape;17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Workshop participants should use this blank template to write estimates using reliable data provided by programme coordinators.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Recommendation: </a:t>
            </a:r>
            <a:r>
              <a:rPr lang="en-US" sz="1670">
                <a:solidFill>
                  <a:schemeClr val="dk1"/>
                </a:solidFill>
                <a:latin typeface="Calibri"/>
                <a:ea typeface="Calibri"/>
                <a:cs typeface="Calibri"/>
                <a:sym typeface="Calibri"/>
              </a:rPr>
              <a:t>Provide and use a paper copy of this template, either on A4-sized paper or drawn on large flipchart paper, for participants to fill in during this activity.</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 </a:t>
            </a:r>
            <a:r>
              <a:rPr lang="en-US" sz="1670">
                <a:solidFill>
                  <a:schemeClr val="dk1"/>
                </a:solidFill>
                <a:latin typeface="Calibri"/>
                <a:ea typeface="Calibri"/>
                <a:cs typeface="Calibri"/>
                <a:sym typeface="Calibri"/>
              </a:rPr>
              <a:t>Programme Coordinators Guidance: Reach out and engage adolescents, Setting enrolment targets tool.</a:t>
            </a:r>
            <a:endParaRPr/>
          </a:p>
          <a:p>
            <a:pPr indent="0" lvl="0" marL="0" rtl="0" algn="l">
              <a:spcBef>
                <a:spcPts val="0"/>
              </a:spcBef>
              <a:spcAft>
                <a:spcPts val="0"/>
              </a:spcAft>
              <a:buNone/>
            </a:pPr>
            <a:r>
              <a:t/>
            </a:r>
            <a:endParaRPr/>
          </a:p>
        </p:txBody>
      </p:sp>
      <p:sp>
        <p:nvSpPr>
          <p:cNvPr id="180" name="Google Shape;18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800">
                <a:solidFill>
                  <a:schemeClr val="dk1"/>
                </a:solidFill>
                <a:latin typeface="Calibri"/>
                <a:ea typeface="Calibri"/>
                <a:cs typeface="Calibri"/>
                <a:sym typeface="Calibri"/>
              </a:rPr>
              <a:t>Note for trainer: </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Ask and discuss:</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Of the information we are planning to gather, what might be sensitive and therefore should be kept confidential?</a:t>
            </a:r>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What steps will we take to ensure confidentiality?</a:t>
            </a:r>
            <a:endParaRPr/>
          </a:p>
          <a:p>
            <a:pPr indent="0" lvl="1" marL="63680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What steps will we take to ensure that adolescents and their parents or caregivers have given informed consent to our sharing  information about their situations</a:t>
            </a:r>
            <a:endParaRPr/>
          </a:p>
          <a:p>
            <a:pPr indent="0" lvl="1" marL="63680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Programme Coordinators’ Guidance: Investigate adolescents’ situation and the Child Protection Rapid Assessment Toolkit</a:t>
            </a:r>
            <a:endParaRPr/>
          </a:p>
          <a:p>
            <a:pPr indent="0" lvl="1" marL="63680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Resources, Child Protection Section, Minimum Standards for Child Protection in Humanitarian Response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Activity Box Our days; Our environment; Our challenges, our solutions; Ourselves on the inside and outside; I am, I have, I can; Relationship map; Community dialogue; Organizing an exhibition</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87" name="Google Shape;18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5: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b="1" lang="en-US" sz="1670">
                <a:solidFill>
                  <a:schemeClr val="dk1"/>
                </a:solidFill>
                <a:latin typeface="Calibri"/>
                <a:ea typeface="Calibri"/>
                <a:cs typeface="Calibri"/>
                <a:sym typeface="Calibri"/>
              </a:rPr>
              <a:t>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Workshop participants should use this blank template to set targets based on their estimates from the previous steps.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Recommendation: </a:t>
            </a:r>
            <a:r>
              <a:rPr lang="en-US" sz="1670">
                <a:solidFill>
                  <a:schemeClr val="dk1"/>
                </a:solidFill>
                <a:latin typeface="Calibri"/>
                <a:ea typeface="Calibri"/>
                <a:cs typeface="Calibri"/>
                <a:sym typeface="Calibri"/>
              </a:rPr>
              <a:t>Provide and use a paper copy of this template, either on A4-sized paper or on large flipchart paper, for participants to fill in during this activity.</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 </a:t>
            </a:r>
            <a:r>
              <a:rPr lang="en-US" sz="1670">
                <a:solidFill>
                  <a:schemeClr val="dk1"/>
                </a:solidFill>
                <a:latin typeface="Calibri"/>
                <a:ea typeface="Calibri"/>
                <a:cs typeface="Calibri"/>
                <a:sym typeface="Calibri"/>
              </a:rPr>
              <a:t>Programme Coordinators Guidance: Reach out and engage adolescents, How to Make and Use an Attendance Log tool.</a:t>
            </a:r>
            <a:endParaRPr/>
          </a:p>
        </p:txBody>
      </p:sp>
      <p:sp>
        <p:nvSpPr>
          <p:cNvPr id="195" name="Google Shape;19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6: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800">
                <a:solidFill>
                  <a:schemeClr val="dk1"/>
                </a:solidFill>
                <a:latin typeface="Calibri"/>
                <a:ea typeface="Calibri"/>
                <a:cs typeface="Calibri"/>
                <a:sym typeface="Calibri"/>
              </a:rPr>
              <a:t>Notes for trainer: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To answer this question participants should again review Programme Coordinators Guidance, Reach out and engage adolescents, Adapting to changes in adolescents’ circumstances tool and Reducing barriers to adolescents’ attendance tool, and consider whether there are strategies from that tool that they can and should use, and/or plan additional strategies for gathering information about adolescents, including through consultative processes.</a:t>
            </a:r>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They should also review the strategies they developed for gathering additional information on adolescents’ situations, and discuss adjustments or modifications they can make to programmes to make programmes more accessible and relevant for adolescents based on circumstances, interests and priorities.</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Programme coordinators may recommend that trainers include a session on how to make and use an enrolment log, using the tool of the same name in the Programme Coordinators’ Guidance.</a:t>
            </a:r>
            <a:endParaRPr/>
          </a:p>
          <a:p>
            <a:pPr indent="0" lvl="1" marL="63680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Workshop participants should keep their notes from this module so that they can refer to their ideas when carrying out comprehensive roll-out planning.</a:t>
            </a:r>
            <a:endParaRPr/>
          </a:p>
          <a:p>
            <a:pPr indent="0" lvl="1" marL="63680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Programme Coordinators Guidance, Reach out and engage adolescents, Adapting to changes in adolescents’ circumstances tool </a:t>
            </a:r>
            <a:endParaRPr/>
          </a:p>
          <a:p>
            <a:pPr indent="0" lvl="1" marL="63680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Programme Coordinators Guidance, Reach out and engage adolescents, Reducing barriers to adolescents’ attendance tool</a:t>
            </a:r>
            <a:endParaRPr/>
          </a:p>
          <a:p>
            <a:pPr indent="0" lvl="0" marL="0" rtl="0" algn="l">
              <a:spcBef>
                <a:spcPts val="0"/>
              </a:spcBef>
              <a:spcAft>
                <a:spcPts val="0"/>
              </a:spcAft>
              <a:buNone/>
            </a:pPr>
            <a:r>
              <a:t/>
            </a:r>
            <a:endParaRPr/>
          </a:p>
        </p:txBody>
      </p:sp>
      <p:sp>
        <p:nvSpPr>
          <p:cNvPr id="203" name="Google Shape;20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Cover slide for this first section of the webinar. </a:t>
            </a:r>
            <a:endParaRPr/>
          </a:p>
        </p:txBody>
      </p:sp>
      <p:sp>
        <p:nvSpPr>
          <p:cNvPr id="211" name="Google Shape;21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Cover slide for this first section of the webinar. </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This step repeats a step from Module 1.2: Understanding adolescents in humanitarian contexts.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If workshop participants have already carried out that step, begin by asking them to refer to and summarize key points from that discussion.</a:t>
            </a:r>
            <a:endParaRPr/>
          </a:p>
          <a:p>
            <a:pPr indent="0" lvl="0" marL="0" rtl="0" algn="l">
              <a:spcBef>
                <a:spcPts val="0"/>
              </a:spcBef>
              <a:spcAft>
                <a:spcPts val="0"/>
              </a:spcAft>
              <a:buNone/>
            </a:pPr>
            <a:r>
              <a:t/>
            </a:r>
            <a:endParaRPr/>
          </a:p>
        </p:txBody>
      </p:sp>
      <p:sp>
        <p:nvSpPr>
          <p:cNvPr id="102" name="Google Shape;10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Divide participants into pairs or small groups. Ask each pair or group to answer all the questions, OR ask each pair or group to focus on one or two categories of questions.</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Ask participants to write answers to each question, including as much detail as they can.</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As a follow-up discussion, ask:</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285750" lvl="0" marL="285750" rtl="0" algn="l">
              <a:spcBef>
                <a:spcPts val="0"/>
              </a:spcBef>
              <a:spcAft>
                <a:spcPts val="0"/>
              </a:spcAft>
              <a:buClr>
                <a:schemeClr val="dk1"/>
              </a:buClr>
              <a:buSzPts val="1670"/>
              <a:buFont typeface="Arial"/>
              <a:buChar char="•"/>
            </a:pPr>
            <a:r>
              <a:rPr lang="en-US" sz="1670">
                <a:solidFill>
                  <a:schemeClr val="dk1"/>
                </a:solidFill>
                <a:latin typeface="Calibri"/>
                <a:ea typeface="Calibri"/>
                <a:cs typeface="Calibri"/>
                <a:sym typeface="Calibri"/>
              </a:rPr>
              <a:t>Which questions could you answer in detail? </a:t>
            </a:r>
            <a:endParaRPr/>
          </a:p>
          <a:p>
            <a:pPr indent="-285750" lvl="0" marL="285750" rtl="0" algn="l">
              <a:spcBef>
                <a:spcPts val="0"/>
              </a:spcBef>
              <a:spcAft>
                <a:spcPts val="0"/>
              </a:spcAft>
              <a:buClr>
                <a:schemeClr val="dk1"/>
              </a:buClr>
              <a:buSzPts val="1670"/>
              <a:buFont typeface="Arial"/>
              <a:buChar char="•"/>
            </a:pPr>
            <a:r>
              <a:rPr lang="en-US" sz="1670">
                <a:solidFill>
                  <a:schemeClr val="dk1"/>
                </a:solidFill>
                <a:latin typeface="Calibri"/>
                <a:ea typeface="Calibri"/>
                <a:cs typeface="Calibri"/>
                <a:sym typeface="Calibri"/>
              </a:rPr>
              <a:t>Which questions could you answer only briefly, and without as much detail as might be useful?</a:t>
            </a:r>
            <a:endParaRPr/>
          </a:p>
          <a:p>
            <a:pPr indent="-285750" lvl="0" marL="285750" rtl="0" algn="l">
              <a:spcBef>
                <a:spcPts val="0"/>
              </a:spcBef>
              <a:spcAft>
                <a:spcPts val="0"/>
              </a:spcAft>
              <a:buClr>
                <a:schemeClr val="dk1"/>
              </a:buClr>
              <a:buSzPts val="1670"/>
              <a:buFont typeface="Arial"/>
              <a:buChar char="•"/>
            </a:pPr>
            <a:r>
              <a:rPr lang="en-US" sz="1670">
                <a:solidFill>
                  <a:schemeClr val="dk1"/>
                </a:solidFill>
                <a:latin typeface="Calibri"/>
                <a:ea typeface="Calibri"/>
                <a:cs typeface="Calibri"/>
                <a:sym typeface="Calibri"/>
              </a:rPr>
              <a:t>Are there any questions for which you don’t have the answer?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Additional questions for reflection and discussion:</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285750" lvl="0" marL="285750" rtl="0" algn="l">
              <a:spcBef>
                <a:spcPts val="0"/>
              </a:spcBef>
              <a:spcAft>
                <a:spcPts val="0"/>
              </a:spcAft>
              <a:buClr>
                <a:schemeClr val="dk1"/>
              </a:buClr>
              <a:buSzPts val="1670"/>
              <a:buFont typeface="Arial"/>
              <a:buChar char="•"/>
            </a:pPr>
            <a:r>
              <a:rPr lang="en-US" sz="1670">
                <a:solidFill>
                  <a:schemeClr val="dk1"/>
                </a:solidFill>
                <a:latin typeface="Calibri"/>
                <a:ea typeface="Calibri"/>
                <a:cs typeface="Calibri"/>
                <a:sym typeface="Calibri"/>
              </a:rPr>
              <a:t>For those questions to which we do have answers, what sources did we use to find that information?</a:t>
            </a:r>
            <a:endParaRPr/>
          </a:p>
          <a:p>
            <a:pPr indent="-285750" lvl="0" marL="285750" rtl="0" algn="l">
              <a:spcBef>
                <a:spcPts val="0"/>
              </a:spcBef>
              <a:spcAft>
                <a:spcPts val="0"/>
              </a:spcAft>
              <a:buClr>
                <a:schemeClr val="dk1"/>
              </a:buClr>
              <a:buSzPts val="1670"/>
              <a:buFont typeface="Arial"/>
              <a:buChar char="•"/>
            </a:pPr>
            <a:r>
              <a:rPr lang="en-US" sz="1670">
                <a:solidFill>
                  <a:schemeClr val="dk1"/>
                </a:solidFill>
                <a:latin typeface="Calibri"/>
                <a:ea typeface="Calibri"/>
                <a:cs typeface="Calibri"/>
                <a:sym typeface="Calibri"/>
              </a:rPr>
              <a:t>Have we consulted directly with adolescents in seeking to answer those questions? Which adolescents have we consulted directly?  Is it possible that our understandings of the answers to those questions might change if we heard from more adolescents?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Programme Coordinators Guidance, Investigate Adolescents’ Situation, Tool: Exploring challenges and opportunities for adolescents</a:t>
            </a:r>
            <a:endParaRPr/>
          </a:p>
          <a:p>
            <a:pPr indent="0" lvl="0" marL="0" rtl="0" algn="l">
              <a:spcBef>
                <a:spcPts val="0"/>
              </a:spcBef>
              <a:spcAft>
                <a:spcPts val="0"/>
              </a:spcAft>
              <a:buNone/>
            </a:pPr>
            <a:r>
              <a:t/>
            </a:r>
            <a:endParaRPr/>
          </a:p>
        </p:txBody>
      </p:sp>
      <p:sp>
        <p:nvSpPr>
          <p:cNvPr id="108" name="Google Shape;10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To answer question 1, participants should reflect on key points that emerged from their discussions and activities in the last two steps.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To answer question 2, participants should review the Collecting information about adolescents tool and consider whether there are strategies from that tool that they can and should use, and/or plan additional strategies for gathering information about adolescents, including through consultative processes.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Participants should also review the Activities for learning from and about adolescents, with the Activity Guides listed in that resource, and consider which activities they might use to consult directly with adolescents in order learn more about their circumstances, perspectives and priorities.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Workshop participants should keep their notes from this module so that they can refer to their ideas when carrying out comprehensive roll-out planning.</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Programme Coordinators Guidance, Investigate Adolescents’ Situation Collecting information about adolescents tool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Programme Coordinators Guidance, Investigate Adolescents’ Situation Activities for learning from and about adolescents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Activity Box Our days; Our environment; Our challenges, our solutions; Ourselves on the inside and outside; I am, I have, I can; Relationship map; Community dialogue; Organizing an exhibition</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17" name="Google Shape;11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800">
                <a:solidFill>
                  <a:schemeClr val="dk1"/>
                </a:solidFill>
                <a:latin typeface="Calibri"/>
                <a:ea typeface="Calibri"/>
                <a:cs typeface="Calibri"/>
                <a:sym typeface="Calibri"/>
              </a:rPr>
              <a:t>Note for trainer: </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Ask and discuss:</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Of the information we are planning to gather, what might be sensitive and therefore should be kept confidential?</a:t>
            </a:r>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What steps will we take to ensure confidentiality?</a:t>
            </a:r>
            <a:endParaRPr/>
          </a:p>
          <a:p>
            <a:pPr indent="0" lvl="1" marL="63680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What steps will we take to ensure that adolescents and their parents or caregivers have given informed consent to our sharing  information about their situations</a:t>
            </a:r>
            <a:endParaRPr/>
          </a:p>
          <a:p>
            <a:pPr indent="0" lvl="1" marL="63680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Programme Coordinators’ Guidance: Investigate adolescents’ situation and the Child Protection Rapid Assessment Toolkit</a:t>
            </a:r>
            <a:endParaRPr/>
          </a:p>
          <a:p>
            <a:pPr indent="0" lvl="1" marL="63680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Resources, Child Protection Section, Minimum Standards for Child Protection in Humanitarian Response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Activity Box Our days; Our environment; Our challenges, our solutions; Ourselves on the inside and outside; I am, I have, I can; Relationship map; Community dialogue; Organizing an exhibition</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25" name="Google Shape;12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Cover slide for this first section of the webinar. </a:t>
            </a:r>
            <a:endParaRPr/>
          </a:p>
        </p:txBody>
      </p:sp>
      <p:sp>
        <p:nvSpPr>
          <p:cNvPr id="133" name="Google Shape;13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Participants can respond to these questions in plenary or work in small groups to answer the questions.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As a follow-up discussion ask:</a:t>
            </a:r>
            <a:endParaRPr/>
          </a:p>
          <a:p>
            <a:pPr indent="-285750" lvl="0" marL="285750" rtl="0" algn="l">
              <a:spcBef>
                <a:spcPts val="0"/>
              </a:spcBef>
              <a:spcAft>
                <a:spcPts val="0"/>
              </a:spcAft>
              <a:buClr>
                <a:schemeClr val="dk1"/>
              </a:buClr>
              <a:buSzPts val="1670"/>
              <a:buFont typeface="Arial"/>
              <a:buChar char="•"/>
            </a:pPr>
            <a:r>
              <a:rPr lang="en-US" sz="1670">
                <a:solidFill>
                  <a:schemeClr val="dk1"/>
                </a:solidFill>
                <a:latin typeface="Calibri"/>
                <a:ea typeface="Calibri"/>
                <a:cs typeface="Calibri"/>
                <a:sym typeface="Calibri"/>
              </a:rPr>
              <a:t>What are some of the successful strategies we are already using to reach adolescents?</a:t>
            </a:r>
            <a:endParaRPr/>
          </a:p>
          <a:p>
            <a:pPr indent="-285750" lvl="0" marL="285750" rtl="0" algn="l">
              <a:spcBef>
                <a:spcPts val="0"/>
              </a:spcBef>
              <a:spcAft>
                <a:spcPts val="0"/>
              </a:spcAft>
              <a:buClr>
                <a:schemeClr val="dk1"/>
              </a:buClr>
              <a:buSzPts val="1670"/>
              <a:buFont typeface="Arial"/>
              <a:buChar char="•"/>
            </a:pPr>
            <a:r>
              <a:rPr lang="en-US" sz="1670">
                <a:solidFill>
                  <a:schemeClr val="dk1"/>
                </a:solidFill>
                <a:latin typeface="Calibri"/>
                <a:ea typeface="Calibri"/>
                <a:cs typeface="Calibri"/>
                <a:sym typeface="Calibri"/>
              </a:rPr>
              <a:t>With respect to those adolescents who are not being reached by our programmes, what barriers are they facing to participating, and/or what challenges are we facing to reach and include them?</a:t>
            </a:r>
            <a:endParaRPr/>
          </a:p>
          <a:p>
            <a:pPr indent="0" lvl="0" marL="0" rtl="0" algn="l">
              <a:spcBef>
                <a:spcPts val="0"/>
              </a:spcBef>
              <a:spcAft>
                <a:spcPts val="0"/>
              </a:spcAft>
              <a:buNone/>
            </a:pPr>
            <a:r>
              <a:t/>
            </a:r>
            <a:endParaRPr/>
          </a:p>
        </p:txBody>
      </p:sp>
      <p:sp>
        <p:nvSpPr>
          <p:cNvPr id="140" name="Google Shape;14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To answer question 1, participants should reflect on key points that emerged from their discussions and activities in the last step.</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To answer question 2, participants should review Programme Coordinators Guidance, Reach out and engage adolescents guidance, Adapting to changes in adolescents’ circumstances tool and Reducing barriers to adolescents’ attendance tool, and consider whether there are strategies from that guidance that they can and should use, and/or plan additional strategies for gathering information about adolescents, including through consultative processes.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Workshop participants should keep their notes from this module so that they can refer to their ideas when carrying out comprehensive roll-out planning.</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 </a:t>
            </a:r>
            <a:r>
              <a:rPr lang="en-US" sz="1670">
                <a:solidFill>
                  <a:schemeClr val="dk1"/>
                </a:solidFill>
                <a:latin typeface="Calibri"/>
                <a:ea typeface="Calibri"/>
                <a:cs typeface="Calibri"/>
                <a:sym typeface="Calibri"/>
              </a:rPr>
              <a:t>Programme Coordinators Guidance: Reach out and engage adolescents</a:t>
            </a:r>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 </a:t>
            </a:r>
            <a:r>
              <a:rPr lang="en-US" sz="1670">
                <a:solidFill>
                  <a:schemeClr val="dk1"/>
                </a:solidFill>
                <a:latin typeface="Calibri"/>
                <a:ea typeface="Calibri"/>
                <a:cs typeface="Calibri"/>
                <a:sym typeface="Calibri"/>
              </a:rPr>
              <a:t>Programme Coordinators Guidance, Reach out and engage adolescents, Adapting to changes in adolescents’ circumstances tool</a:t>
            </a:r>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 </a:t>
            </a:r>
            <a:r>
              <a:rPr lang="en-US" sz="1670">
                <a:solidFill>
                  <a:schemeClr val="dk1"/>
                </a:solidFill>
                <a:latin typeface="Calibri"/>
                <a:ea typeface="Calibri"/>
                <a:cs typeface="Calibri"/>
                <a:sym typeface="Calibri"/>
              </a:rPr>
              <a:t>Programme Coordinators Guidance, Reach out and engage adolescents, Reducing barriers to adolescents’ attendance tool</a:t>
            </a:r>
            <a:endParaRPr/>
          </a:p>
          <a:p>
            <a:pPr indent="0" lvl="0" marL="0" rtl="0" algn="l">
              <a:spcBef>
                <a:spcPts val="0"/>
              </a:spcBef>
              <a:spcAft>
                <a:spcPts val="0"/>
              </a:spcAft>
              <a:buNone/>
            </a:pPr>
            <a:r>
              <a:t/>
            </a:r>
            <a:endParaRPr/>
          </a:p>
        </p:txBody>
      </p:sp>
      <p:sp>
        <p:nvSpPr>
          <p:cNvPr id="149" name="Google Shape;14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1257300" y="3042708"/>
            <a:ext cx="15773400" cy="72522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8" name="Google Shape;18;p2"/>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5517885" y="-1217877"/>
            <a:ext cx="7252230" cy="1577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75" name="Google Shape;75;p11"/>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0215827" y="3480066"/>
            <a:ext cx="9686397" cy="39433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2214827" y="-348985"/>
            <a:ext cx="9686397" cy="116014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81" name="Google Shape;81;p12"/>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2286000" y="1870605"/>
            <a:ext cx="13716000" cy="397933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2286000" y="6003397"/>
            <a:ext cx="13716000" cy="275960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p:txBody>
      </p:sp>
      <p:sp>
        <p:nvSpPr>
          <p:cNvPr id="24" name="Google Shape;24;p3"/>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1247775" y="2849564"/>
            <a:ext cx="15773400" cy="47545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1247775" y="7649106"/>
            <a:ext cx="15773400" cy="25003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888888"/>
              </a:buClr>
              <a:buSzPts val="3600"/>
              <a:buNone/>
              <a:defRPr sz="3600">
                <a:solidFill>
                  <a:srgbClr val="888888"/>
                </a:solidFill>
              </a:defRPr>
            </a:lvl1pPr>
            <a:lvl2pPr indent="-228600" lvl="1" marL="914400" algn="l">
              <a:lnSpc>
                <a:spcPct val="90000"/>
              </a:lnSpc>
              <a:spcBef>
                <a:spcPts val="750"/>
              </a:spcBef>
              <a:spcAft>
                <a:spcPts val="0"/>
              </a:spcAft>
              <a:buClr>
                <a:srgbClr val="888888"/>
              </a:buClr>
              <a:buSzPts val="3000"/>
              <a:buNone/>
              <a:defRPr sz="3000">
                <a:solidFill>
                  <a:srgbClr val="888888"/>
                </a:solidFill>
              </a:defRPr>
            </a:lvl2pPr>
            <a:lvl3pPr indent="-228600" lvl="2" marL="1371600" algn="l">
              <a:lnSpc>
                <a:spcPct val="90000"/>
              </a:lnSpc>
              <a:spcBef>
                <a:spcPts val="750"/>
              </a:spcBef>
              <a:spcAft>
                <a:spcPts val="0"/>
              </a:spcAft>
              <a:buClr>
                <a:srgbClr val="888888"/>
              </a:buClr>
              <a:buSzPts val="2700"/>
              <a:buNone/>
              <a:defRPr sz="2700">
                <a:solidFill>
                  <a:srgbClr val="888888"/>
                </a:solidFill>
              </a:defRPr>
            </a:lvl3pPr>
            <a:lvl4pPr indent="-228600" lvl="3" marL="1828800" algn="l">
              <a:lnSpc>
                <a:spcPct val="90000"/>
              </a:lnSpc>
              <a:spcBef>
                <a:spcPts val="750"/>
              </a:spcBef>
              <a:spcAft>
                <a:spcPts val="0"/>
              </a:spcAft>
              <a:buClr>
                <a:srgbClr val="888888"/>
              </a:buClr>
              <a:buSzPts val="2400"/>
              <a:buNone/>
              <a:defRPr sz="2400">
                <a:solidFill>
                  <a:srgbClr val="888888"/>
                </a:solidFill>
              </a:defRPr>
            </a:lvl4pPr>
            <a:lvl5pPr indent="-228600" lvl="4" marL="2286000" algn="l">
              <a:lnSpc>
                <a:spcPct val="90000"/>
              </a:lnSpc>
              <a:spcBef>
                <a:spcPts val="750"/>
              </a:spcBef>
              <a:spcAft>
                <a:spcPts val="0"/>
              </a:spcAft>
              <a:buClr>
                <a:srgbClr val="888888"/>
              </a:buClr>
              <a:buSzPts val="2400"/>
              <a:buNone/>
              <a:defRPr sz="2400">
                <a:solidFill>
                  <a:srgbClr val="888888"/>
                </a:solidFill>
              </a:defRPr>
            </a:lvl5pPr>
            <a:lvl6pPr indent="-228600" lvl="5" marL="2743200" algn="l">
              <a:lnSpc>
                <a:spcPct val="90000"/>
              </a:lnSpc>
              <a:spcBef>
                <a:spcPts val="750"/>
              </a:spcBef>
              <a:spcAft>
                <a:spcPts val="0"/>
              </a:spcAft>
              <a:buClr>
                <a:srgbClr val="888888"/>
              </a:buClr>
              <a:buSzPts val="2400"/>
              <a:buNone/>
              <a:defRPr sz="2400">
                <a:solidFill>
                  <a:srgbClr val="888888"/>
                </a:solidFill>
              </a:defRPr>
            </a:lvl6pPr>
            <a:lvl7pPr indent="-228600" lvl="6" marL="3200400" algn="l">
              <a:lnSpc>
                <a:spcPct val="90000"/>
              </a:lnSpc>
              <a:spcBef>
                <a:spcPts val="750"/>
              </a:spcBef>
              <a:spcAft>
                <a:spcPts val="0"/>
              </a:spcAft>
              <a:buClr>
                <a:srgbClr val="888888"/>
              </a:buClr>
              <a:buSzPts val="2400"/>
              <a:buNone/>
              <a:defRPr sz="2400">
                <a:solidFill>
                  <a:srgbClr val="888888"/>
                </a:solidFill>
              </a:defRPr>
            </a:lvl7pPr>
            <a:lvl8pPr indent="-228600" lvl="7" marL="3657600" algn="l">
              <a:lnSpc>
                <a:spcPct val="90000"/>
              </a:lnSpc>
              <a:spcBef>
                <a:spcPts val="750"/>
              </a:spcBef>
              <a:spcAft>
                <a:spcPts val="0"/>
              </a:spcAft>
              <a:buClr>
                <a:srgbClr val="888888"/>
              </a:buClr>
              <a:buSzPts val="2400"/>
              <a:buNone/>
              <a:defRPr sz="2400">
                <a:solidFill>
                  <a:srgbClr val="888888"/>
                </a:solidFill>
              </a:defRPr>
            </a:lvl8pPr>
            <a:lvl9pPr indent="-228600" lvl="8" marL="4114800" algn="l">
              <a:lnSpc>
                <a:spcPct val="90000"/>
              </a:lnSpc>
              <a:spcBef>
                <a:spcPts val="750"/>
              </a:spcBef>
              <a:spcAft>
                <a:spcPts val="0"/>
              </a:spcAft>
              <a:buClr>
                <a:srgbClr val="888888"/>
              </a:buClr>
              <a:buSzPts val="2400"/>
              <a:buNone/>
              <a:defRPr sz="2400">
                <a:solidFill>
                  <a:srgbClr val="888888"/>
                </a:solidFill>
              </a:defRPr>
            </a:lvl9pPr>
          </a:lstStyle>
          <a:p/>
        </p:txBody>
      </p:sp>
      <p:sp>
        <p:nvSpPr>
          <p:cNvPr id="30" name="Google Shape;30;p4"/>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1257300" y="3042708"/>
            <a:ext cx="7772400" cy="72522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6" name="Google Shape;36;p5"/>
          <p:cNvSpPr txBox="1"/>
          <p:nvPr>
            <p:ph idx="2" type="body"/>
          </p:nvPr>
        </p:nvSpPr>
        <p:spPr>
          <a:xfrm>
            <a:off x="9258300" y="3042708"/>
            <a:ext cx="7772400" cy="72522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7" name="Google Shape;37;p5"/>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1259682"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1259683" y="2801938"/>
            <a:ext cx="7736681" cy="137318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43" name="Google Shape;43;p6"/>
          <p:cNvSpPr txBox="1"/>
          <p:nvPr>
            <p:ph idx="2" type="body"/>
          </p:nvPr>
        </p:nvSpPr>
        <p:spPr>
          <a:xfrm>
            <a:off x="1259683" y="4175125"/>
            <a:ext cx="7736681" cy="61409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4" name="Google Shape;44;p6"/>
          <p:cNvSpPr txBox="1"/>
          <p:nvPr>
            <p:ph idx="3" type="body"/>
          </p:nvPr>
        </p:nvSpPr>
        <p:spPr>
          <a:xfrm>
            <a:off x="9258300" y="2801938"/>
            <a:ext cx="7774782" cy="137318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45" name="Google Shape;45;p6"/>
          <p:cNvSpPr txBox="1"/>
          <p:nvPr>
            <p:ph idx="4" type="body"/>
          </p:nvPr>
        </p:nvSpPr>
        <p:spPr>
          <a:xfrm>
            <a:off x="9258300" y="4175125"/>
            <a:ext cx="7774782" cy="61409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6" name="Google Shape;46;p6"/>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1259683" y="762000"/>
            <a:ext cx="5898356" cy="2667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7774782" y="1645709"/>
            <a:ext cx="9258300" cy="8122708"/>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Clr>
                <a:schemeClr val="dk1"/>
              </a:buClr>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61" name="Google Shape;61;p9"/>
          <p:cNvSpPr txBox="1"/>
          <p:nvPr>
            <p:ph idx="2" type="body"/>
          </p:nvPr>
        </p:nvSpPr>
        <p:spPr>
          <a:xfrm>
            <a:off x="1259683" y="3429000"/>
            <a:ext cx="5898356" cy="63526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62" name="Google Shape;62;p9"/>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259683" y="762000"/>
            <a:ext cx="5898356" cy="2667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7774782" y="1645709"/>
            <a:ext cx="9258300" cy="8122708"/>
          </a:xfrm>
          <a:prstGeom prst="rect">
            <a:avLst/>
          </a:prstGeom>
          <a:noFill/>
          <a:ln>
            <a:noFill/>
          </a:ln>
        </p:spPr>
      </p:sp>
      <p:sp>
        <p:nvSpPr>
          <p:cNvPr id="68" name="Google Shape;68;p10"/>
          <p:cNvSpPr txBox="1"/>
          <p:nvPr>
            <p:ph idx="1" type="body"/>
          </p:nvPr>
        </p:nvSpPr>
        <p:spPr>
          <a:xfrm>
            <a:off x="1259683" y="3429000"/>
            <a:ext cx="5898356" cy="63526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69" name="Google Shape;69;p10"/>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Calibri"/>
              <a:buNone/>
              <a:defRPr b="0" i="0" sz="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257300" y="3042708"/>
            <a:ext cx="15773400" cy="7252230"/>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idx="1" type="body"/>
          </p:nvPr>
        </p:nvSpPr>
        <p:spPr>
          <a:xfrm>
            <a:off x="5676900" y="8382000"/>
            <a:ext cx="12611100" cy="3048000"/>
          </a:xfrm>
          <a:prstGeom prst="rect">
            <a:avLst/>
          </a:prstGeom>
          <a:solidFill>
            <a:srgbClr val="00B0F0"/>
          </a:solidFill>
          <a:ln>
            <a:noFill/>
          </a:ln>
        </p:spPr>
        <p:txBody>
          <a:bodyPr anchorCtr="0" anchor="ctr" bIns="45700" lIns="457200" spcFirstLastPara="1" rIns="457200" wrap="square" tIns="45700">
            <a:normAutofit lnSpcReduction="10000"/>
          </a:bodyPr>
          <a:lstStyle/>
          <a:p>
            <a:pPr indent="0" lvl="0" marL="0" rtl="0" algn="l">
              <a:lnSpc>
                <a:spcPct val="100000"/>
              </a:lnSpc>
              <a:spcBef>
                <a:spcPts val="0"/>
              </a:spcBef>
              <a:spcAft>
                <a:spcPts val="0"/>
              </a:spcAft>
              <a:buClr>
                <a:schemeClr val="dk1"/>
              </a:buClr>
              <a:buSzPts val="4200"/>
              <a:buNone/>
            </a:pPr>
            <a:r>
              <a:t/>
            </a:r>
            <a:endParaRPr>
              <a:solidFill>
                <a:schemeClr val="lt1"/>
              </a:solidFill>
            </a:endParaRPr>
          </a:p>
          <a:p>
            <a:pPr indent="0" lvl="0" marL="0" rtl="0" algn="r">
              <a:lnSpc>
                <a:spcPct val="100000"/>
              </a:lnSpc>
              <a:spcBef>
                <a:spcPts val="0"/>
              </a:spcBef>
              <a:spcAft>
                <a:spcPts val="0"/>
              </a:spcAft>
              <a:buClr>
                <a:schemeClr val="lt1"/>
              </a:buClr>
              <a:buSzPts val="4200"/>
              <a:buNone/>
            </a:pPr>
            <a:r>
              <a:rPr b="1" lang="en-US">
                <a:solidFill>
                  <a:schemeClr val="lt1"/>
                </a:solidFill>
              </a:rPr>
              <a:t>The Adolescent Development and Participation Section</a:t>
            </a:r>
            <a:endParaRPr/>
          </a:p>
          <a:p>
            <a:pPr indent="0" lvl="0" marL="0" rtl="0" algn="r">
              <a:lnSpc>
                <a:spcPct val="100000"/>
              </a:lnSpc>
              <a:spcBef>
                <a:spcPts val="0"/>
              </a:spcBef>
              <a:spcAft>
                <a:spcPts val="0"/>
              </a:spcAft>
              <a:buClr>
                <a:schemeClr val="lt1"/>
              </a:buClr>
              <a:buSzPts val="2800"/>
              <a:buNone/>
            </a:pPr>
            <a:r>
              <a:rPr lang="en-US" sz="2800">
                <a:solidFill>
                  <a:schemeClr val="lt1"/>
                </a:solidFill>
              </a:rPr>
              <a:t>Priya Marwah, Adolescents in Emergencies and Peacebuilding Specialist</a:t>
            </a:r>
            <a:endParaRPr/>
          </a:p>
          <a:p>
            <a:pPr indent="0" lvl="0" marL="0" rtl="0" algn="r">
              <a:lnSpc>
                <a:spcPct val="100000"/>
              </a:lnSpc>
              <a:spcBef>
                <a:spcPts val="0"/>
              </a:spcBef>
              <a:spcAft>
                <a:spcPts val="0"/>
              </a:spcAft>
              <a:buClr>
                <a:schemeClr val="lt1"/>
              </a:buClr>
              <a:buSzPts val="2800"/>
              <a:buNone/>
            </a:pPr>
            <a:r>
              <a:rPr lang="en-US" sz="2800">
                <a:solidFill>
                  <a:schemeClr val="lt1"/>
                </a:solidFill>
              </a:rPr>
              <a:t>Ellen Fransen, Programme Assistant</a:t>
            </a:r>
            <a:endParaRPr/>
          </a:p>
          <a:p>
            <a:pPr indent="0" lvl="0" marL="0" rtl="0" algn="r">
              <a:lnSpc>
                <a:spcPct val="100000"/>
              </a:lnSpc>
              <a:spcBef>
                <a:spcPts val="0"/>
              </a:spcBef>
              <a:spcAft>
                <a:spcPts val="0"/>
              </a:spcAft>
              <a:buClr>
                <a:schemeClr val="lt1"/>
              </a:buClr>
              <a:buSzPts val="2800"/>
              <a:buNone/>
            </a:pPr>
            <a:r>
              <a:rPr lang="en-US" sz="2800">
                <a:solidFill>
                  <a:schemeClr val="lt1"/>
                </a:solidFill>
              </a:rPr>
              <a:t>Juliet Young, Consultant</a:t>
            </a:r>
            <a:endParaRPr/>
          </a:p>
          <a:p>
            <a:pPr indent="0" lvl="0" marL="0" rtl="0" algn="l">
              <a:lnSpc>
                <a:spcPct val="100000"/>
              </a:lnSpc>
              <a:spcBef>
                <a:spcPts val="0"/>
              </a:spcBef>
              <a:spcAft>
                <a:spcPts val="0"/>
              </a:spcAft>
              <a:buClr>
                <a:schemeClr val="dk1"/>
              </a:buClr>
              <a:buSzPts val="4200"/>
              <a:buNone/>
            </a:pPr>
            <a:r>
              <a:t/>
            </a:r>
            <a:endParaRPr>
              <a:solidFill>
                <a:schemeClr val="lt1"/>
              </a:solidFill>
            </a:endParaRPr>
          </a:p>
        </p:txBody>
      </p:sp>
      <p:pic>
        <p:nvPicPr>
          <p:cNvPr id="90" name="Google Shape;90;p13"/>
          <p:cNvPicPr preferRelativeResize="0"/>
          <p:nvPr/>
        </p:nvPicPr>
        <p:blipFill rotWithShape="1">
          <a:blip r:embed="rId3">
            <a:alphaModFix/>
          </a:blip>
          <a:srcRect b="0" l="0" r="0" t="0"/>
          <a:stretch/>
        </p:blipFill>
        <p:spPr>
          <a:xfrm>
            <a:off x="0" y="-332508"/>
            <a:ext cx="18288000" cy="12049751"/>
          </a:xfrm>
          <a:prstGeom prst="rect">
            <a:avLst/>
          </a:prstGeom>
          <a:noFill/>
          <a:ln cap="flat" cmpd="sng" w="12700">
            <a:solidFill>
              <a:schemeClr val="lt1"/>
            </a:solidFill>
            <a:prstDash val="solid"/>
            <a:round/>
            <a:headEnd len="sm" w="sm" type="none"/>
            <a:tailEnd len="sm" w="sm" type="none"/>
          </a:ln>
        </p:spPr>
      </p:pic>
      <p:sp>
        <p:nvSpPr>
          <p:cNvPr id="91" name="Google Shape;91;p13"/>
          <p:cNvSpPr txBox="1"/>
          <p:nvPr>
            <p:ph type="title"/>
          </p:nvPr>
        </p:nvSpPr>
        <p:spPr>
          <a:xfrm>
            <a:off x="2107096" y="6643728"/>
            <a:ext cx="15555717" cy="4079689"/>
          </a:xfrm>
          <a:prstGeom prst="rect">
            <a:avLst/>
          </a:prstGeom>
          <a:noFill/>
          <a:ln>
            <a:noFill/>
          </a:ln>
        </p:spPr>
        <p:txBody>
          <a:bodyPr anchorCtr="0" anchor="ctr" bIns="45700" lIns="91425" spcFirstLastPara="1" rIns="91425" wrap="square" tIns="45700">
            <a:normAutofit/>
          </a:bodyPr>
          <a:lstStyle/>
          <a:p>
            <a:pPr indent="0" lvl="0" marL="784225" rtl="0" algn="r">
              <a:lnSpc>
                <a:spcPct val="100000"/>
              </a:lnSpc>
              <a:spcBef>
                <a:spcPts val="0"/>
              </a:spcBef>
              <a:spcAft>
                <a:spcPts val="0"/>
              </a:spcAft>
              <a:buClr>
                <a:schemeClr val="lt1"/>
              </a:buClr>
              <a:buSzPts val="5400"/>
              <a:buFont typeface="Arial"/>
              <a:buNone/>
            </a:pPr>
            <a:r>
              <a:rPr b="1" lang="en-US" sz="5400">
                <a:solidFill>
                  <a:schemeClr val="lt1"/>
                </a:solidFill>
                <a:latin typeface="Arial"/>
                <a:ea typeface="Arial"/>
                <a:cs typeface="Arial"/>
                <a:sym typeface="Arial"/>
              </a:rPr>
              <a:t>Understanding and using the kit: </a:t>
            </a:r>
            <a:br>
              <a:rPr b="1" lang="en-US" sz="5400">
                <a:solidFill>
                  <a:schemeClr val="lt1"/>
                </a:solidFill>
                <a:latin typeface="Arial"/>
                <a:ea typeface="Arial"/>
                <a:cs typeface="Arial"/>
                <a:sym typeface="Arial"/>
              </a:rPr>
            </a:br>
            <a:r>
              <a:rPr b="1" lang="en-US" sz="5400">
                <a:solidFill>
                  <a:schemeClr val="lt1"/>
                </a:solidFill>
                <a:latin typeface="Arial"/>
                <a:ea typeface="Arial"/>
                <a:cs typeface="Arial"/>
                <a:sym typeface="Arial"/>
              </a:rPr>
              <a:t>Training of trainers for facilitators</a:t>
            </a:r>
            <a:br>
              <a:rPr lang="en-US" sz="5400">
                <a:solidFill>
                  <a:schemeClr val="lt1"/>
                </a:solidFill>
                <a:latin typeface="Arial"/>
                <a:ea typeface="Arial"/>
                <a:cs typeface="Arial"/>
                <a:sym typeface="Arial"/>
              </a:rPr>
            </a:br>
            <a:r>
              <a:rPr lang="en-US" sz="5400">
                <a:solidFill>
                  <a:schemeClr val="lt1"/>
                </a:solidFill>
                <a:latin typeface="Arial"/>
                <a:ea typeface="Arial"/>
                <a:cs typeface="Arial"/>
                <a:sym typeface="Arial"/>
              </a:rPr>
              <a:t>Module 2: Reaching and including adolescents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A close up of a logo&#10;&#10;Description automatically generated" id="159" name="Google Shape;159;p22"/>
          <p:cNvPicPr preferRelativeResize="0"/>
          <p:nvPr/>
        </p:nvPicPr>
        <p:blipFill rotWithShape="1">
          <a:blip r:embed="rId3">
            <a:alphaModFix/>
          </a:blip>
          <a:srcRect b="0" l="0" r="0" t="0"/>
          <a:stretch/>
        </p:blipFill>
        <p:spPr>
          <a:xfrm>
            <a:off x="-1908313" y="-386268"/>
            <a:ext cx="20196313" cy="13447166"/>
          </a:xfrm>
          <a:prstGeom prst="rect">
            <a:avLst/>
          </a:prstGeom>
          <a:noFill/>
          <a:ln>
            <a:noFill/>
          </a:ln>
        </p:spPr>
      </p:pic>
      <p:sp>
        <p:nvSpPr>
          <p:cNvPr id="160" name="Google Shape;160;p22"/>
          <p:cNvSpPr txBox="1"/>
          <p:nvPr/>
        </p:nvSpPr>
        <p:spPr>
          <a:xfrm>
            <a:off x="1331844" y="7510008"/>
            <a:ext cx="15624312" cy="3571770"/>
          </a:xfrm>
          <a:prstGeom prst="rect">
            <a:avLst/>
          </a:prstGeom>
          <a:noFill/>
          <a:ln>
            <a:noFill/>
          </a:ln>
        </p:spPr>
        <p:txBody>
          <a:bodyPr anchorCtr="0" anchor="ctr" bIns="45700" lIns="91425" spcFirstLastPara="1" rIns="91425" wrap="square" tIns="45700">
            <a:normAutofit fontScale="97500"/>
          </a:bodyPr>
          <a:lstStyle/>
          <a:p>
            <a:pPr indent="-39688" lvl="0" marL="39688" marR="0" rtl="0" algn="l">
              <a:lnSpc>
                <a:spcPct val="100000"/>
              </a:lnSpc>
              <a:spcBef>
                <a:spcPts val="0"/>
              </a:spcBef>
              <a:spcAft>
                <a:spcPts val="0"/>
              </a:spcAft>
              <a:buClr>
                <a:schemeClr val="lt1"/>
              </a:buClr>
              <a:buSzPct val="100000"/>
              <a:buFont typeface="Arial"/>
              <a:buNone/>
            </a:pPr>
            <a:r>
              <a:rPr b="1" i="0" lang="en-US" sz="6000" u="none" cap="none" strike="noStrike">
                <a:solidFill>
                  <a:schemeClr val="lt1"/>
                </a:solidFill>
                <a:latin typeface="Arial"/>
                <a:ea typeface="Arial"/>
                <a:cs typeface="Arial"/>
                <a:sym typeface="Arial"/>
              </a:rPr>
              <a:t>2.3 Setting targets and monitoring for inclusion</a:t>
            </a:r>
            <a:endParaRPr b="1" i="0" sz="60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idx="1" type="body"/>
          </p:nvPr>
        </p:nvSpPr>
        <p:spPr>
          <a:xfrm>
            <a:off x="932035" y="1204765"/>
            <a:ext cx="5511800" cy="880791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00B0F0"/>
              </a:buClr>
              <a:buSzPct val="100000"/>
              <a:buNone/>
            </a:pPr>
            <a:r>
              <a:rPr b="1" lang="en-US" sz="2800">
                <a:solidFill>
                  <a:srgbClr val="00B0F0"/>
                </a:solidFill>
                <a:latin typeface="Arial"/>
                <a:ea typeface="Arial"/>
                <a:cs typeface="Arial"/>
                <a:sym typeface="Arial"/>
              </a:rPr>
              <a:t>Discussion:</a:t>
            </a:r>
            <a:endParaRPr/>
          </a:p>
          <a:p>
            <a:pPr indent="-342900" lvl="0" marL="342900" rtl="0" algn="l">
              <a:lnSpc>
                <a:spcPct val="90000"/>
              </a:lnSpc>
              <a:spcBef>
                <a:spcPts val="2700"/>
              </a:spcBef>
              <a:spcAft>
                <a:spcPts val="0"/>
              </a:spcAft>
              <a:buClr>
                <a:schemeClr val="dk1"/>
              </a:buClr>
              <a:buSzPct val="100000"/>
              <a:buChar char="•"/>
            </a:pPr>
            <a:r>
              <a:rPr lang="en-US" sz="2800"/>
              <a:t>What are some of the key vulnerable groups in our programme context who are not being sufficiently reached or included in your programme or intervention?</a:t>
            </a:r>
            <a:endParaRPr/>
          </a:p>
          <a:p>
            <a:pPr indent="-342900" lvl="0" marL="342900" rtl="0" algn="l">
              <a:lnSpc>
                <a:spcPct val="90000"/>
              </a:lnSpc>
              <a:spcBef>
                <a:spcPts val="2700"/>
              </a:spcBef>
              <a:spcAft>
                <a:spcPts val="0"/>
              </a:spcAft>
              <a:buClr>
                <a:schemeClr val="dk1"/>
              </a:buClr>
              <a:buSzPct val="100000"/>
              <a:buChar char="•"/>
            </a:pPr>
            <a:r>
              <a:rPr lang="en-US" sz="2800"/>
              <a:t>Review the </a:t>
            </a:r>
            <a:r>
              <a:rPr b="1" lang="en-US" sz="2800"/>
              <a:t>Setting enrolment targets tool</a:t>
            </a:r>
            <a:r>
              <a:rPr lang="en-US" sz="2800"/>
              <a:t> in the Programme Guidance: Reach out and engage adolescents section.</a:t>
            </a:r>
            <a:endParaRPr/>
          </a:p>
          <a:p>
            <a:pPr indent="-254000" lvl="1" marL="725488" rtl="0" algn="l">
              <a:lnSpc>
                <a:spcPct val="90000"/>
              </a:lnSpc>
              <a:spcBef>
                <a:spcPts val="1950"/>
              </a:spcBef>
              <a:spcAft>
                <a:spcPts val="0"/>
              </a:spcAft>
              <a:buClr>
                <a:schemeClr val="dk1"/>
              </a:buClr>
              <a:buSzPct val="100000"/>
              <a:buChar char="•"/>
            </a:pPr>
            <a:r>
              <a:rPr lang="en-US" sz="2800"/>
              <a:t>What categories of least-reached adolescents in our programme contexts could we add?</a:t>
            </a:r>
            <a:endParaRPr/>
          </a:p>
          <a:p>
            <a:pPr indent="-254000" lvl="1" marL="725488" rtl="0" algn="l">
              <a:lnSpc>
                <a:spcPct val="90000"/>
              </a:lnSpc>
              <a:spcBef>
                <a:spcPts val="1950"/>
              </a:spcBef>
              <a:spcAft>
                <a:spcPts val="0"/>
              </a:spcAft>
              <a:buClr>
                <a:schemeClr val="dk1"/>
              </a:buClr>
              <a:buSzPct val="100000"/>
              <a:buChar char="•"/>
            </a:pPr>
            <a:r>
              <a:rPr lang="en-US" sz="2800"/>
              <a:t>Based on the data we have, what would be appropriate targets for the number of adolescents in each target we should aim to reach? OR</a:t>
            </a:r>
            <a:endParaRPr/>
          </a:p>
          <a:p>
            <a:pPr indent="-254000" lvl="1" marL="725488" rtl="0" algn="l">
              <a:lnSpc>
                <a:spcPct val="90000"/>
              </a:lnSpc>
              <a:spcBef>
                <a:spcPts val="1950"/>
              </a:spcBef>
              <a:spcAft>
                <a:spcPts val="0"/>
              </a:spcAft>
              <a:buClr>
                <a:schemeClr val="dk1"/>
              </a:buClr>
              <a:buSzPct val="100000"/>
              <a:buChar char="•"/>
            </a:pPr>
            <a:r>
              <a:rPr lang="en-US" sz="2800"/>
              <a:t>What new data should we gather to set appropriate targets for how many adolescents in those categories we should reach?</a:t>
            </a:r>
            <a:endParaRPr/>
          </a:p>
        </p:txBody>
      </p:sp>
      <p:pic>
        <p:nvPicPr>
          <p:cNvPr descr="A screenshot of a cell phone&#10;&#10;Description automatically generated" id="167" name="Google Shape;167;p23"/>
          <p:cNvPicPr preferRelativeResize="0"/>
          <p:nvPr/>
        </p:nvPicPr>
        <p:blipFill rotWithShape="1">
          <a:blip r:embed="rId3">
            <a:alphaModFix/>
          </a:blip>
          <a:srcRect b="0" l="0" r="0" t="0"/>
          <a:stretch/>
        </p:blipFill>
        <p:spPr>
          <a:xfrm>
            <a:off x="11332210" y="2790952"/>
            <a:ext cx="5463392" cy="7772400"/>
          </a:xfrm>
          <a:prstGeom prst="rect">
            <a:avLst/>
          </a:prstGeom>
          <a:noFill/>
          <a:ln cap="flat" cmpd="sng" w="9525">
            <a:solidFill>
              <a:srgbClr val="00B0F0"/>
            </a:solidFill>
            <a:prstDash val="solid"/>
            <a:round/>
            <a:headEnd len="sm" w="sm" type="none"/>
            <a:tailEnd len="sm" w="sm" type="none"/>
          </a:ln>
        </p:spPr>
      </p:pic>
      <p:pic>
        <p:nvPicPr>
          <p:cNvPr descr="A screenshot of a computer&#10;&#10;Description automatically generated" id="168" name="Google Shape;168;p23"/>
          <p:cNvPicPr preferRelativeResize="0"/>
          <p:nvPr/>
        </p:nvPicPr>
        <p:blipFill rotWithShape="1">
          <a:blip r:embed="rId4">
            <a:alphaModFix/>
          </a:blip>
          <a:srcRect b="0" l="0" r="0" t="0"/>
          <a:stretch/>
        </p:blipFill>
        <p:spPr>
          <a:xfrm>
            <a:off x="9290305" y="1673860"/>
            <a:ext cx="5479731" cy="7772400"/>
          </a:xfrm>
          <a:prstGeom prst="rect">
            <a:avLst/>
          </a:prstGeom>
          <a:noFill/>
          <a:ln cap="flat" cmpd="sng" w="9525">
            <a:solidFill>
              <a:srgbClr val="00B0F0"/>
            </a:solidFill>
            <a:prstDash val="solid"/>
            <a:round/>
            <a:headEnd len="sm" w="sm" type="none"/>
            <a:tailEnd len="sm" w="sm" type="none"/>
          </a:ln>
        </p:spPr>
      </p:pic>
      <p:pic>
        <p:nvPicPr>
          <p:cNvPr descr="A screenshot of a computer&#10;&#10;Description automatically generated" id="169" name="Google Shape;169;p23"/>
          <p:cNvPicPr preferRelativeResize="0"/>
          <p:nvPr/>
        </p:nvPicPr>
        <p:blipFill rotWithShape="1">
          <a:blip r:embed="rId5">
            <a:alphaModFix/>
          </a:blip>
          <a:srcRect b="0" l="0" r="0" t="0"/>
          <a:stretch/>
        </p:blipFill>
        <p:spPr>
          <a:xfrm>
            <a:off x="6803136" y="774996"/>
            <a:ext cx="5467134" cy="7772400"/>
          </a:xfrm>
          <a:prstGeom prst="rect">
            <a:avLst/>
          </a:prstGeom>
          <a:noFill/>
          <a:ln cap="flat" cmpd="sng" w="9525">
            <a:solidFill>
              <a:srgbClr val="00B0F0"/>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idx="1" type="body"/>
          </p:nvPr>
        </p:nvSpPr>
        <p:spPr>
          <a:xfrm>
            <a:off x="1322614" y="2088885"/>
            <a:ext cx="7821386" cy="7252230"/>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fontScale="92500"/>
          </a:bodyPr>
          <a:lstStyle/>
          <a:p>
            <a:pPr indent="0" lvl="0" marL="0" rtl="0" algn="l">
              <a:lnSpc>
                <a:spcPct val="90000"/>
              </a:lnSpc>
              <a:spcBef>
                <a:spcPts val="0"/>
              </a:spcBef>
              <a:spcAft>
                <a:spcPts val="0"/>
              </a:spcAft>
              <a:buClr>
                <a:srgbClr val="00B0F0"/>
              </a:buClr>
              <a:buSzPct val="100000"/>
              <a:buNone/>
            </a:pPr>
            <a:r>
              <a:rPr b="1" lang="en-US">
                <a:solidFill>
                  <a:srgbClr val="00B0F0"/>
                </a:solidFill>
              </a:rPr>
              <a:t>Discussion/Activity:</a:t>
            </a:r>
            <a:endParaRPr/>
          </a:p>
          <a:p>
            <a:pPr indent="0" lvl="0" marL="0" rtl="0" algn="l">
              <a:lnSpc>
                <a:spcPct val="90000"/>
              </a:lnSpc>
              <a:spcBef>
                <a:spcPts val="1500"/>
              </a:spcBef>
              <a:spcAft>
                <a:spcPts val="0"/>
              </a:spcAft>
              <a:buClr>
                <a:schemeClr val="dk1"/>
              </a:buClr>
              <a:buSzPct val="100000"/>
              <a:buNone/>
            </a:pPr>
            <a:r>
              <a:rPr b="1" lang="en-US"/>
              <a:t>Identify vulnerable groups. </a:t>
            </a:r>
            <a:endParaRPr/>
          </a:p>
          <a:p>
            <a:pPr indent="-342900" lvl="0" marL="342900" rtl="0" algn="l">
              <a:lnSpc>
                <a:spcPct val="90000"/>
              </a:lnSpc>
              <a:spcBef>
                <a:spcPts val="1500"/>
              </a:spcBef>
              <a:spcAft>
                <a:spcPts val="0"/>
              </a:spcAft>
              <a:buClr>
                <a:schemeClr val="dk1"/>
              </a:buClr>
              <a:buSzPct val="100000"/>
              <a:buChar char="•"/>
            </a:pPr>
            <a:r>
              <a:rPr lang="en-US"/>
              <a:t>Which groups of adolescents who are particularly vulnerable, marginalised or discriminated against in our community? </a:t>
            </a:r>
            <a:endParaRPr/>
          </a:p>
          <a:p>
            <a:pPr indent="-342900" lvl="0" marL="342900" rtl="0" algn="l">
              <a:lnSpc>
                <a:spcPct val="90000"/>
              </a:lnSpc>
              <a:spcBef>
                <a:spcPts val="1500"/>
              </a:spcBef>
              <a:spcAft>
                <a:spcPts val="0"/>
              </a:spcAft>
              <a:buClr>
                <a:schemeClr val="dk1"/>
              </a:buClr>
              <a:buSzPct val="100000"/>
              <a:buChar char="•"/>
            </a:pPr>
            <a:r>
              <a:rPr lang="en-US"/>
              <a:t>Estimate their number and the percentage of the community they represent based on available information. </a:t>
            </a:r>
            <a:endParaRPr/>
          </a:p>
        </p:txBody>
      </p:sp>
      <p:pic>
        <p:nvPicPr>
          <p:cNvPr descr="A screenshot of a computer&#10;&#10;Description automatically generated" id="176" name="Google Shape;176;p24"/>
          <p:cNvPicPr preferRelativeResize="0"/>
          <p:nvPr/>
        </p:nvPicPr>
        <p:blipFill rotWithShape="1">
          <a:blip r:embed="rId3">
            <a:alphaModFix/>
          </a:blip>
          <a:srcRect b="0" l="0" r="0" t="0"/>
          <a:stretch/>
        </p:blipFill>
        <p:spPr>
          <a:xfrm>
            <a:off x="10221686" y="1118279"/>
            <a:ext cx="6753519" cy="9601200"/>
          </a:xfrm>
          <a:prstGeom prst="rect">
            <a:avLst/>
          </a:prstGeom>
          <a:noFill/>
          <a:ln cap="flat" cmpd="sng" w="9525">
            <a:solidFill>
              <a:srgbClr val="00B0F0"/>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nvSpPr>
        <p:spPr>
          <a:xfrm>
            <a:off x="1322614" y="2088885"/>
            <a:ext cx="7821386" cy="7252230"/>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a:bodyPr>
          <a:lstStyle/>
          <a:p>
            <a:pPr indent="0" lvl="0" marL="0" marR="0" rtl="0" algn="l">
              <a:lnSpc>
                <a:spcPct val="90000"/>
              </a:lnSpc>
              <a:spcBef>
                <a:spcPts val="0"/>
              </a:spcBef>
              <a:spcAft>
                <a:spcPts val="0"/>
              </a:spcAft>
              <a:buClr>
                <a:srgbClr val="00B0F0"/>
              </a:buClr>
              <a:buSzPts val="4200"/>
              <a:buFont typeface="Arial"/>
              <a:buNone/>
            </a:pPr>
            <a:r>
              <a:rPr b="1" i="0" lang="en-US" sz="4200" u="none" cap="none" strike="noStrike">
                <a:solidFill>
                  <a:srgbClr val="00B0F0"/>
                </a:solidFill>
                <a:latin typeface="Calibri"/>
                <a:ea typeface="Calibri"/>
                <a:cs typeface="Calibri"/>
                <a:sym typeface="Calibri"/>
              </a:rPr>
              <a:t>Discussion/Activity:</a:t>
            </a:r>
            <a:endParaRPr b="0" i="0" sz="4200" u="none" cap="none" strike="noStrike">
              <a:solidFill>
                <a:schemeClr val="dk1"/>
              </a:solidFill>
              <a:latin typeface="Calibri"/>
              <a:ea typeface="Calibri"/>
              <a:cs typeface="Calibri"/>
              <a:sym typeface="Calibri"/>
            </a:endParaRPr>
          </a:p>
          <a:p>
            <a:pPr indent="0" lvl="0" marL="0" marR="0" rtl="0" algn="l">
              <a:lnSpc>
                <a:spcPct val="90000"/>
              </a:lnSpc>
              <a:spcBef>
                <a:spcPts val="1500"/>
              </a:spcBef>
              <a:spcAft>
                <a:spcPts val="0"/>
              </a:spcAft>
              <a:buClr>
                <a:schemeClr val="dk1"/>
              </a:buClr>
              <a:buSzPts val="4200"/>
              <a:buFont typeface="Arial"/>
              <a:buNone/>
            </a:pPr>
            <a:r>
              <a:rPr b="1" i="0" lang="en-US" sz="4200" u="none" cap="none" strike="noStrike">
                <a:solidFill>
                  <a:schemeClr val="dk1"/>
                </a:solidFill>
                <a:latin typeface="Calibri"/>
                <a:ea typeface="Calibri"/>
                <a:cs typeface="Calibri"/>
                <a:sym typeface="Calibri"/>
              </a:rPr>
              <a:t>Set targets.</a:t>
            </a:r>
            <a:endParaRPr b="0" i="0" sz="4200" u="none" cap="none" strike="noStrike">
              <a:solidFill>
                <a:schemeClr val="dk1"/>
              </a:solidFill>
              <a:latin typeface="Calibri"/>
              <a:ea typeface="Calibri"/>
              <a:cs typeface="Calibri"/>
              <a:sym typeface="Calibri"/>
            </a:endParaRPr>
          </a:p>
          <a:p>
            <a:pPr indent="-342900" lvl="0" marL="342900" marR="0" rtl="0" algn="l">
              <a:lnSpc>
                <a:spcPct val="90000"/>
              </a:lnSpc>
              <a:spcBef>
                <a:spcPts val="1500"/>
              </a:spcBef>
              <a:spcAft>
                <a:spcPts val="0"/>
              </a:spcAft>
              <a:buClr>
                <a:schemeClr val="dk1"/>
              </a:buClr>
              <a:buSzPts val="4200"/>
              <a:buFont typeface="Arial"/>
              <a:buChar char="•"/>
            </a:pPr>
            <a:r>
              <a:rPr b="0" i="0" lang="en-US" sz="4200" u="none" cap="none" strike="noStrike">
                <a:solidFill>
                  <a:schemeClr val="dk1"/>
                </a:solidFill>
                <a:latin typeface="Calibri"/>
                <a:ea typeface="Calibri"/>
                <a:cs typeface="Calibri"/>
                <a:sym typeface="Calibri"/>
              </a:rPr>
              <a:t>Set enrolment targets for each adolescent group, based on how many of them there are, what percentage of the community they make up and where they are located.</a:t>
            </a:r>
            <a:endParaRPr b="0" i="0" sz="4200" u="none" cap="none" strike="noStrike">
              <a:solidFill>
                <a:schemeClr val="dk1"/>
              </a:solidFill>
              <a:latin typeface="Calibri"/>
              <a:ea typeface="Calibri"/>
              <a:cs typeface="Calibri"/>
              <a:sym typeface="Calibri"/>
            </a:endParaRPr>
          </a:p>
        </p:txBody>
      </p:sp>
      <p:pic>
        <p:nvPicPr>
          <p:cNvPr descr="A screenshot of a computer&#10;&#10;Description automatically generated" id="183" name="Google Shape;183;p25"/>
          <p:cNvPicPr preferRelativeResize="0"/>
          <p:nvPr/>
        </p:nvPicPr>
        <p:blipFill rotWithShape="1">
          <a:blip r:embed="rId3">
            <a:alphaModFix/>
          </a:blip>
          <a:srcRect b="0" l="0" r="0" t="0"/>
          <a:stretch/>
        </p:blipFill>
        <p:spPr>
          <a:xfrm>
            <a:off x="10237363" y="914400"/>
            <a:ext cx="6769079" cy="96012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6"/>
          <p:cNvSpPr txBox="1"/>
          <p:nvPr>
            <p:ph idx="1" type="body"/>
          </p:nvPr>
        </p:nvSpPr>
        <p:spPr>
          <a:xfrm>
            <a:off x="818388" y="884724"/>
            <a:ext cx="6679692" cy="100515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20000"/>
              </a:lnSpc>
              <a:spcBef>
                <a:spcPts val="0"/>
              </a:spcBef>
              <a:spcAft>
                <a:spcPts val="0"/>
              </a:spcAft>
              <a:buClr>
                <a:srgbClr val="FF0000"/>
              </a:buClr>
              <a:buSzPct val="100000"/>
              <a:buNone/>
            </a:pPr>
            <a:r>
              <a:rPr b="1" lang="en-US" sz="5600">
                <a:solidFill>
                  <a:srgbClr val="FF0000"/>
                </a:solidFill>
                <a:latin typeface="Arial"/>
                <a:ea typeface="Arial"/>
                <a:cs typeface="Arial"/>
                <a:sym typeface="Arial"/>
              </a:rPr>
              <a:t>Do no harm! </a:t>
            </a:r>
            <a:endParaRPr/>
          </a:p>
          <a:p>
            <a:pPr indent="0" lvl="0" marL="0" rtl="0" algn="l">
              <a:lnSpc>
                <a:spcPct val="120000"/>
              </a:lnSpc>
              <a:spcBef>
                <a:spcPts val="1500"/>
              </a:spcBef>
              <a:spcAft>
                <a:spcPts val="0"/>
              </a:spcAft>
              <a:buClr>
                <a:srgbClr val="00B0F0"/>
              </a:buClr>
              <a:buSzPct val="100000"/>
              <a:buNone/>
            </a:pPr>
            <a:r>
              <a:rPr b="1" lang="en-US" sz="5600">
                <a:solidFill>
                  <a:srgbClr val="00B0F0"/>
                </a:solidFill>
                <a:latin typeface="Arial"/>
                <a:ea typeface="Arial"/>
                <a:cs typeface="Arial"/>
                <a:sym typeface="Arial"/>
              </a:rPr>
              <a:t>Remember….</a:t>
            </a:r>
            <a:endParaRPr/>
          </a:p>
          <a:p>
            <a:pPr indent="-342900" lvl="0" marL="342900" rtl="0" algn="l">
              <a:lnSpc>
                <a:spcPct val="120000"/>
              </a:lnSpc>
              <a:spcBef>
                <a:spcPts val="1500"/>
              </a:spcBef>
              <a:spcAft>
                <a:spcPts val="0"/>
              </a:spcAft>
              <a:buClr>
                <a:schemeClr val="dk1"/>
              </a:buClr>
              <a:buSzPct val="100000"/>
              <a:buChar char="•"/>
            </a:pPr>
            <a:r>
              <a:rPr lang="en-US" sz="4500"/>
              <a:t>It is our responsibility to ensure the confidentiality of the information you have been entrusted with.</a:t>
            </a:r>
            <a:endParaRPr/>
          </a:p>
          <a:p>
            <a:pPr indent="-342900" lvl="0" marL="342900" rtl="0" algn="l">
              <a:lnSpc>
                <a:spcPct val="120000"/>
              </a:lnSpc>
              <a:spcBef>
                <a:spcPts val="1500"/>
              </a:spcBef>
              <a:spcAft>
                <a:spcPts val="0"/>
              </a:spcAft>
              <a:buClr>
                <a:schemeClr val="dk1"/>
              </a:buClr>
              <a:buSzPct val="100000"/>
              <a:buChar char="•"/>
            </a:pPr>
            <a:r>
              <a:rPr lang="en-US" sz="4500"/>
              <a:t>Sensitive information must be protected and shared only with those people (service providers, family, etc.) who need the information for the best interest of the child.</a:t>
            </a:r>
            <a:endParaRPr/>
          </a:p>
          <a:p>
            <a:pPr indent="-342900" lvl="0" marL="342900" rtl="0" algn="l">
              <a:lnSpc>
                <a:spcPct val="120000"/>
              </a:lnSpc>
              <a:spcBef>
                <a:spcPts val="1500"/>
              </a:spcBef>
              <a:spcAft>
                <a:spcPts val="0"/>
              </a:spcAft>
              <a:buClr>
                <a:schemeClr val="dk1"/>
              </a:buClr>
              <a:buSzPct val="100000"/>
              <a:buChar char="•"/>
            </a:pPr>
            <a:r>
              <a:rPr lang="en-US" sz="4500"/>
              <a:t>Shared information should be stripped of any details of the source, unless required to ensure appropriate action (with written consent from the source).</a:t>
            </a:r>
            <a:endParaRPr/>
          </a:p>
          <a:p>
            <a:pPr indent="0" lvl="0" marL="0" rtl="0" algn="l">
              <a:lnSpc>
                <a:spcPct val="120000"/>
              </a:lnSpc>
              <a:spcBef>
                <a:spcPts val="1500"/>
              </a:spcBef>
              <a:spcAft>
                <a:spcPts val="0"/>
              </a:spcAft>
              <a:buClr>
                <a:schemeClr val="dk1"/>
              </a:buClr>
              <a:buSzPct val="100000"/>
              <a:buNone/>
            </a:pPr>
            <a:r>
              <a:rPr lang="en-US" sz="4500"/>
              <a:t>See </a:t>
            </a:r>
            <a:r>
              <a:rPr b="1" lang="en-US" sz="4500"/>
              <a:t>Programme Coordinators’ Guidance: Investigate adolescents’ situation </a:t>
            </a:r>
            <a:r>
              <a:rPr lang="en-US" sz="4500"/>
              <a:t>the </a:t>
            </a:r>
            <a:r>
              <a:rPr i="1" lang="en-US" sz="4500"/>
              <a:t>Child Protection Rapid Assessment Toolkit,</a:t>
            </a:r>
            <a:r>
              <a:rPr lang="en-US" sz="4500"/>
              <a:t> and the </a:t>
            </a:r>
            <a:r>
              <a:rPr i="1" lang="en-US" sz="4500"/>
              <a:t>Minimum Standards for Child Protection</a:t>
            </a:r>
            <a:r>
              <a:rPr lang="en-US" sz="4500"/>
              <a:t> in Humanitarian Response for more guidance on protecting and upholding the rights of children while gathering and using information on their situations.  </a:t>
            </a:r>
            <a:r>
              <a:rPr i="1" lang="en-US" sz="4500"/>
              <a:t>(Hyperlinks to those resources can be found in the Programme Coordinators’ Guidance)</a:t>
            </a:r>
            <a:endParaRPr/>
          </a:p>
        </p:txBody>
      </p:sp>
      <p:pic>
        <p:nvPicPr>
          <p:cNvPr descr="A screenshot of a social media post&#10;&#10;Description automatically generated" id="190" name="Google Shape;190;p26"/>
          <p:cNvPicPr preferRelativeResize="0"/>
          <p:nvPr/>
        </p:nvPicPr>
        <p:blipFill rotWithShape="1">
          <a:blip r:embed="rId3">
            <a:alphaModFix/>
          </a:blip>
          <a:srcRect b="0" l="0" r="0" t="0"/>
          <a:stretch/>
        </p:blipFill>
        <p:spPr>
          <a:xfrm>
            <a:off x="7790688" y="969263"/>
            <a:ext cx="5944399" cy="8458200"/>
          </a:xfrm>
          <a:prstGeom prst="rect">
            <a:avLst/>
          </a:prstGeom>
          <a:noFill/>
          <a:ln cap="flat" cmpd="sng" w="25400">
            <a:solidFill>
              <a:srgbClr val="00B0F0"/>
            </a:solidFill>
            <a:prstDash val="solid"/>
            <a:round/>
            <a:headEnd len="sm" w="sm" type="none"/>
            <a:tailEnd len="sm" w="sm" type="none"/>
          </a:ln>
        </p:spPr>
      </p:pic>
      <p:pic>
        <p:nvPicPr>
          <p:cNvPr descr="A screenshot of a social media post&#10;&#10;Description automatically generated" id="191" name="Google Shape;191;p26"/>
          <p:cNvPicPr preferRelativeResize="0"/>
          <p:nvPr/>
        </p:nvPicPr>
        <p:blipFill rotWithShape="1">
          <a:blip r:embed="rId4">
            <a:alphaModFix/>
          </a:blip>
          <a:srcRect b="0" l="0" r="0" t="0"/>
          <a:stretch/>
        </p:blipFill>
        <p:spPr>
          <a:xfrm>
            <a:off x="11492484" y="2461260"/>
            <a:ext cx="5965257" cy="84582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7"/>
          <p:cNvSpPr txBox="1"/>
          <p:nvPr/>
        </p:nvSpPr>
        <p:spPr>
          <a:xfrm>
            <a:off x="936171" y="956770"/>
            <a:ext cx="7772400" cy="8492029"/>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fontScale="92500" lnSpcReduction="20000"/>
          </a:bodyPr>
          <a:lstStyle/>
          <a:p>
            <a:pPr indent="0" lvl="0" marL="0" marR="0" rtl="0" algn="l">
              <a:lnSpc>
                <a:spcPct val="90000"/>
              </a:lnSpc>
              <a:spcBef>
                <a:spcPts val="0"/>
              </a:spcBef>
              <a:spcAft>
                <a:spcPts val="0"/>
              </a:spcAft>
              <a:buClr>
                <a:srgbClr val="00B0F0"/>
              </a:buClr>
              <a:buSzPct val="100000"/>
              <a:buFont typeface="Arial"/>
              <a:buNone/>
            </a:pPr>
            <a:r>
              <a:rPr b="1" i="0" lang="en-US" sz="4200" u="none" cap="none" strike="noStrike">
                <a:solidFill>
                  <a:srgbClr val="00B0F0"/>
                </a:solidFill>
                <a:latin typeface="Calibri"/>
                <a:ea typeface="Calibri"/>
                <a:cs typeface="Calibri"/>
                <a:sym typeface="Calibri"/>
              </a:rPr>
              <a:t>Discussion/Activity:</a:t>
            </a:r>
            <a:endParaRPr b="0" i="0" sz="4200" u="none" cap="none" strike="noStrike">
              <a:solidFill>
                <a:schemeClr val="dk1"/>
              </a:solidFill>
              <a:latin typeface="Calibri"/>
              <a:ea typeface="Calibri"/>
              <a:cs typeface="Calibri"/>
              <a:sym typeface="Calibri"/>
            </a:endParaRPr>
          </a:p>
          <a:p>
            <a:pPr indent="0" lvl="0" marL="0" marR="0" rtl="0" algn="l">
              <a:lnSpc>
                <a:spcPct val="90000"/>
              </a:lnSpc>
              <a:spcBef>
                <a:spcPts val="1500"/>
              </a:spcBef>
              <a:spcAft>
                <a:spcPts val="0"/>
              </a:spcAft>
              <a:buClr>
                <a:schemeClr val="dk1"/>
              </a:buClr>
              <a:buSzPct val="100000"/>
              <a:buFont typeface="Arial"/>
              <a:buNone/>
            </a:pPr>
            <a:r>
              <a:rPr b="1" i="0" lang="en-US" sz="4200" u="none" cap="none" strike="noStrike">
                <a:solidFill>
                  <a:schemeClr val="dk1"/>
                </a:solidFill>
                <a:latin typeface="Calibri"/>
                <a:ea typeface="Calibri"/>
                <a:cs typeface="Calibri"/>
                <a:sym typeface="Calibri"/>
              </a:rPr>
              <a:t>Preparing to monitor adolescents’ attendance.</a:t>
            </a:r>
            <a:endParaRPr b="0" i="0" sz="4200" u="none" cap="none" strike="noStrike">
              <a:solidFill>
                <a:schemeClr val="dk1"/>
              </a:solidFill>
              <a:latin typeface="Calibri"/>
              <a:ea typeface="Calibri"/>
              <a:cs typeface="Calibri"/>
              <a:sym typeface="Calibri"/>
            </a:endParaRPr>
          </a:p>
          <a:p>
            <a:pPr indent="-342900" lvl="0" marL="342900" marR="0" rtl="0" algn="l">
              <a:lnSpc>
                <a:spcPct val="90000"/>
              </a:lnSpc>
              <a:spcBef>
                <a:spcPts val="1500"/>
              </a:spcBef>
              <a:spcAft>
                <a:spcPts val="0"/>
              </a:spcAft>
              <a:buClr>
                <a:schemeClr val="dk1"/>
              </a:buClr>
              <a:buSzPct val="100000"/>
              <a:buFont typeface="Arial"/>
              <a:buChar char="•"/>
            </a:pPr>
            <a:r>
              <a:rPr b="0" i="0" lang="en-US" sz="4200" u="none" cap="none" strike="noStrike">
                <a:solidFill>
                  <a:schemeClr val="dk1"/>
                </a:solidFill>
                <a:latin typeface="Calibri"/>
                <a:ea typeface="Calibri"/>
                <a:cs typeface="Calibri"/>
                <a:sym typeface="Calibri"/>
              </a:rPr>
              <a:t>How will we adapt this (or another) attendance monitoring tool? </a:t>
            </a:r>
            <a:endParaRPr/>
          </a:p>
          <a:p>
            <a:pPr indent="-342900" lvl="0" marL="342900" marR="0" rtl="0" algn="l">
              <a:lnSpc>
                <a:spcPct val="90000"/>
              </a:lnSpc>
              <a:spcBef>
                <a:spcPts val="1500"/>
              </a:spcBef>
              <a:spcAft>
                <a:spcPts val="0"/>
              </a:spcAft>
              <a:buClr>
                <a:schemeClr val="dk1"/>
              </a:buClr>
              <a:buSzPct val="100000"/>
              <a:buFont typeface="Arial"/>
              <a:buChar char="•"/>
            </a:pPr>
            <a:r>
              <a:rPr b="0" i="0" lang="en-US" sz="4200" u="none" cap="none" strike="noStrike">
                <a:solidFill>
                  <a:schemeClr val="dk1"/>
                </a:solidFill>
                <a:latin typeface="Calibri"/>
                <a:ea typeface="Calibri"/>
                <a:cs typeface="Calibri"/>
                <a:sym typeface="Calibri"/>
              </a:rPr>
              <a:t>How will we prepare and support facilitators to use it (regularly and correctly)?</a:t>
            </a:r>
            <a:endParaRPr/>
          </a:p>
          <a:p>
            <a:pPr indent="-342900" lvl="0" marL="342900" marR="0" rtl="0" algn="l">
              <a:lnSpc>
                <a:spcPct val="90000"/>
              </a:lnSpc>
              <a:spcBef>
                <a:spcPts val="1500"/>
              </a:spcBef>
              <a:spcAft>
                <a:spcPts val="0"/>
              </a:spcAft>
              <a:buClr>
                <a:schemeClr val="dk1"/>
              </a:buClr>
              <a:buSzPct val="100000"/>
              <a:buFont typeface="Arial"/>
              <a:buChar char="•"/>
            </a:pPr>
            <a:r>
              <a:rPr b="0" i="0" lang="en-US" sz="4200" u="none" cap="none" strike="noStrike">
                <a:solidFill>
                  <a:schemeClr val="dk1"/>
                </a:solidFill>
                <a:latin typeface="Calibri"/>
                <a:ea typeface="Calibri"/>
                <a:cs typeface="Calibri"/>
                <a:sym typeface="Calibri"/>
              </a:rPr>
              <a:t>How often will we gather and analyze attendance data for our programme to monitor whether we are meeting our enrolment targets, especially for those adolescents from marginalized and hard-to-reach groups?</a:t>
            </a:r>
            <a:endParaRPr b="0" i="0" sz="4200" u="none" cap="none" strike="noStrike">
              <a:solidFill>
                <a:schemeClr val="dk1"/>
              </a:solidFill>
              <a:latin typeface="Calibri"/>
              <a:ea typeface="Calibri"/>
              <a:cs typeface="Calibri"/>
              <a:sym typeface="Calibri"/>
            </a:endParaRPr>
          </a:p>
        </p:txBody>
      </p:sp>
      <p:pic>
        <p:nvPicPr>
          <p:cNvPr descr="A screenshot of a cell phone&#10;&#10;Description automatically generated" id="198" name="Google Shape;198;p27"/>
          <p:cNvPicPr preferRelativeResize="0"/>
          <p:nvPr/>
        </p:nvPicPr>
        <p:blipFill rotWithShape="1">
          <a:blip r:embed="rId3">
            <a:alphaModFix/>
          </a:blip>
          <a:srcRect b="0" l="0" r="0" t="0"/>
          <a:stretch/>
        </p:blipFill>
        <p:spPr>
          <a:xfrm>
            <a:off x="9579431" y="1140921"/>
            <a:ext cx="5306336" cy="75438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199" name="Google Shape;199;p27"/>
          <p:cNvPicPr preferRelativeResize="0"/>
          <p:nvPr/>
        </p:nvPicPr>
        <p:blipFill rotWithShape="1">
          <a:blip r:embed="rId4">
            <a:alphaModFix/>
          </a:blip>
          <a:srcRect b="0" l="0" r="0" t="0"/>
          <a:stretch/>
        </p:blipFill>
        <p:spPr>
          <a:xfrm>
            <a:off x="11217910" y="2350770"/>
            <a:ext cx="5305674" cy="75438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A picture containing drawing&#10;&#10;Description automatically generated" id="205" name="Google Shape;205;p28"/>
          <p:cNvPicPr preferRelativeResize="0"/>
          <p:nvPr/>
        </p:nvPicPr>
        <p:blipFill rotWithShape="1">
          <a:blip r:embed="rId3">
            <a:alphaModFix/>
          </a:blip>
          <a:srcRect b="0" l="0" r="0" t="0"/>
          <a:stretch/>
        </p:blipFill>
        <p:spPr>
          <a:xfrm>
            <a:off x="9526001" y="2334725"/>
            <a:ext cx="8284464" cy="8229600"/>
          </a:xfrm>
          <a:prstGeom prst="rect">
            <a:avLst/>
          </a:prstGeom>
          <a:noFill/>
          <a:ln>
            <a:noFill/>
          </a:ln>
        </p:spPr>
      </p:pic>
      <p:sp>
        <p:nvSpPr>
          <p:cNvPr id="206" name="Google Shape;206;p28"/>
          <p:cNvSpPr txBox="1"/>
          <p:nvPr/>
        </p:nvSpPr>
        <p:spPr>
          <a:xfrm>
            <a:off x="1748972" y="1943119"/>
            <a:ext cx="6514496" cy="7543763"/>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a:bodyPr>
          <a:lstStyle/>
          <a:p>
            <a:pPr indent="0" lvl="0" marL="0" marR="0" rtl="0" algn="l">
              <a:lnSpc>
                <a:spcPct val="90000"/>
              </a:lnSpc>
              <a:spcBef>
                <a:spcPts val="0"/>
              </a:spcBef>
              <a:spcAft>
                <a:spcPts val="0"/>
              </a:spcAft>
              <a:buClr>
                <a:srgbClr val="00B0F0"/>
              </a:buClr>
              <a:buSzPts val="4200"/>
              <a:buFont typeface="Arial"/>
              <a:buNone/>
            </a:pPr>
            <a:r>
              <a:rPr b="1" i="0" lang="en-US" sz="4200" u="none" cap="none" strike="noStrike">
                <a:solidFill>
                  <a:srgbClr val="00B0F0"/>
                </a:solidFill>
                <a:latin typeface="Calibri"/>
                <a:ea typeface="Calibri"/>
                <a:cs typeface="Calibri"/>
                <a:sym typeface="Calibri"/>
              </a:rPr>
              <a:t>Action planning:</a:t>
            </a:r>
            <a:endParaRPr b="0" i="0" sz="4200" u="none" cap="none" strike="noStrike">
              <a:solidFill>
                <a:schemeClr val="dk1"/>
              </a:solidFill>
              <a:latin typeface="Calibri"/>
              <a:ea typeface="Calibri"/>
              <a:cs typeface="Calibri"/>
              <a:sym typeface="Calibri"/>
            </a:endParaRPr>
          </a:p>
          <a:p>
            <a:pPr indent="-342900" lvl="0" marL="342900" marR="0" rtl="0" algn="l">
              <a:lnSpc>
                <a:spcPct val="90000"/>
              </a:lnSpc>
              <a:spcBef>
                <a:spcPts val="1500"/>
              </a:spcBef>
              <a:spcAft>
                <a:spcPts val="0"/>
              </a:spcAft>
              <a:buClr>
                <a:schemeClr val="dk1"/>
              </a:buClr>
              <a:buSzPts val="4200"/>
              <a:buFont typeface="Arial"/>
              <a:buChar char="•"/>
            </a:pPr>
            <a:r>
              <a:rPr b="0" i="0" lang="en-US" sz="4200" u="none" cap="none" strike="noStrike">
                <a:solidFill>
                  <a:schemeClr val="dk1"/>
                </a:solidFill>
                <a:latin typeface="Calibri"/>
                <a:ea typeface="Calibri"/>
                <a:cs typeface="Calibri"/>
                <a:sym typeface="Calibri"/>
              </a:rPr>
              <a:t>If we find that we are not meeting our enrolment targets, what actions can we take to reach and engage adolescents (especially those from hard-to-reach groups) in our progarmme ?</a:t>
            </a:r>
            <a:endParaRPr/>
          </a:p>
        </p:txBody>
      </p:sp>
      <p:sp>
        <p:nvSpPr>
          <p:cNvPr id="207" name="Google Shape;207;p28"/>
          <p:cNvSpPr txBox="1"/>
          <p:nvPr/>
        </p:nvSpPr>
        <p:spPr>
          <a:xfrm>
            <a:off x="10477405" y="9511822"/>
            <a:ext cx="6042991"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7F7F7F"/>
                </a:solidFill>
                <a:latin typeface="Arial"/>
                <a:ea typeface="Arial"/>
                <a:cs typeface="Arial"/>
                <a:sym typeface="Arial"/>
              </a:rPr>
              <a:t>Include all </a:t>
            </a:r>
            <a:endParaRPr/>
          </a:p>
          <a:p>
            <a:pPr indent="0" lvl="0" marL="0" marR="0" rtl="0" algn="ctr">
              <a:spcBef>
                <a:spcPts val="0"/>
              </a:spcBef>
              <a:spcAft>
                <a:spcPts val="0"/>
              </a:spcAft>
              <a:buNone/>
            </a:pPr>
            <a:r>
              <a:rPr b="1" i="0" lang="en-US" sz="4000" u="none" cap="none" strike="noStrike">
                <a:solidFill>
                  <a:srgbClr val="7F7F7F"/>
                </a:solidFill>
                <a:latin typeface="Arial"/>
                <a:ea typeface="Arial"/>
                <a:cs typeface="Arial"/>
                <a:sym typeface="Arial"/>
              </a:rPr>
              <a:t>adolescents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A close up of a logo&#10;&#10;Description automatically generated" id="213" name="Google Shape;213;p29"/>
          <p:cNvPicPr preferRelativeResize="0"/>
          <p:nvPr/>
        </p:nvPicPr>
        <p:blipFill rotWithShape="1">
          <a:blip r:embed="rId3">
            <a:alphaModFix/>
          </a:blip>
          <a:srcRect b="0" l="0" r="0" t="0"/>
          <a:stretch/>
        </p:blipFill>
        <p:spPr>
          <a:xfrm>
            <a:off x="-1908313" y="-386268"/>
            <a:ext cx="20196313" cy="13447166"/>
          </a:xfrm>
          <a:prstGeom prst="rect">
            <a:avLst/>
          </a:prstGeom>
          <a:noFill/>
          <a:ln>
            <a:noFill/>
          </a:ln>
        </p:spPr>
      </p:pic>
      <p:sp>
        <p:nvSpPr>
          <p:cNvPr id="214" name="Google Shape;214;p29"/>
          <p:cNvSpPr txBox="1"/>
          <p:nvPr/>
        </p:nvSpPr>
        <p:spPr>
          <a:xfrm>
            <a:off x="1331844" y="3929115"/>
            <a:ext cx="15624312" cy="3571770"/>
          </a:xfrm>
          <a:prstGeom prst="rect">
            <a:avLst/>
          </a:prstGeom>
          <a:noFill/>
          <a:ln>
            <a:noFill/>
          </a:ln>
        </p:spPr>
        <p:txBody>
          <a:bodyPr anchorCtr="0" anchor="ctr" bIns="45700" lIns="91425" spcFirstLastPara="1" rIns="91425" wrap="square" tIns="45700">
            <a:normAutofit fontScale="97500"/>
          </a:bodyPr>
          <a:lstStyle/>
          <a:p>
            <a:pPr indent="-39688" lvl="0" marL="39688" marR="0" rtl="0" algn="ctr">
              <a:lnSpc>
                <a:spcPct val="100000"/>
              </a:lnSpc>
              <a:spcBef>
                <a:spcPts val="0"/>
              </a:spcBef>
              <a:spcAft>
                <a:spcPts val="0"/>
              </a:spcAft>
              <a:buClr>
                <a:schemeClr val="lt1"/>
              </a:buClr>
              <a:buSzPct val="100000"/>
              <a:buFont typeface="Arial"/>
              <a:buNone/>
            </a:pPr>
            <a:r>
              <a:rPr b="1" i="0" lang="en-US" sz="6000" u="none" cap="none" strike="noStrike">
                <a:solidFill>
                  <a:schemeClr val="lt1"/>
                </a:solidFill>
                <a:latin typeface="Arial"/>
                <a:ea typeface="Arial"/>
                <a:cs typeface="Arial"/>
                <a:sym typeface="Arial"/>
              </a:rPr>
              <a:t>Thank you!</a:t>
            </a:r>
            <a:endParaRPr b="1" i="0" sz="60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A close up of a logo&#10;&#10;Description automatically generated" id="97" name="Google Shape;97;p14"/>
          <p:cNvPicPr preferRelativeResize="0"/>
          <p:nvPr/>
        </p:nvPicPr>
        <p:blipFill rotWithShape="1">
          <a:blip r:embed="rId3">
            <a:alphaModFix/>
          </a:blip>
          <a:srcRect b="0" l="0" r="0" t="0"/>
          <a:stretch/>
        </p:blipFill>
        <p:spPr>
          <a:xfrm>
            <a:off x="-1908313" y="-386268"/>
            <a:ext cx="20196313" cy="13447166"/>
          </a:xfrm>
          <a:prstGeom prst="rect">
            <a:avLst/>
          </a:prstGeom>
          <a:noFill/>
          <a:ln>
            <a:noFill/>
          </a:ln>
        </p:spPr>
      </p:pic>
      <p:sp>
        <p:nvSpPr>
          <p:cNvPr id="98" name="Google Shape;98;p14"/>
          <p:cNvSpPr txBox="1"/>
          <p:nvPr/>
        </p:nvSpPr>
        <p:spPr>
          <a:xfrm>
            <a:off x="1331844" y="7510008"/>
            <a:ext cx="15624312" cy="3571770"/>
          </a:xfrm>
          <a:prstGeom prst="rect">
            <a:avLst/>
          </a:prstGeom>
          <a:noFill/>
          <a:ln>
            <a:noFill/>
          </a:ln>
        </p:spPr>
        <p:txBody>
          <a:bodyPr anchorCtr="0" anchor="ctr" bIns="45700" lIns="91425" spcFirstLastPara="1" rIns="91425" wrap="square" tIns="45700">
            <a:normAutofit fontScale="97500"/>
          </a:bodyPr>
          <a:lstStyle/>
          <a:p>
            <a:pPr indent="-39688" lvl="0" marL="39688" marR="0" rtl="0" algn="l">
              <a:lnSpc>
                <a:spcPct val="100000"/>
              </a:lnSpc>
              <a:spcBef>
                <a:spcPts val="0"/>
              </a:spcBef>
              <a:spcAft>
                <a:spcPts val="0"/>
              </a:spcAft>
              <a:buClr>
                <a:schemeClr val="lt1"/>
              </a:buClr>
              <a:buSzPct val="100000"/>
              <a:buFont typeface="Arial"/>
              <a:buNone/>
            </a:pPr>
            <a:r>
              <a:rPr b="1" i="0" lang="en-US" sz="6000" u="none" cap="none" strike="noStrike">
                <a:solidFill>
                  <a:schemeClr val="lt1"/>
                </a:solidFill>
                <a:latin typeface="Arial"/>
                <a:ea typeface="Arial"/>
                <a:cs typeface="Arial"/>
                <a:sym typeface="Arial"/>
              </a:rPr>
              <a:t>2.1 Understanding adolescents’ situations</a:t>
            </a:r>
            <a:endParaRPr b="1" i="0" sz="60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idx="1" type="body"/>
          </p:nvPr>
        </p:nvSpPr>
        <p:spPr>
          <a:xfrm>
            <a:off x="3817620" y="2258007"/>
            <a:ext cx="10652760" cy="6913986"/>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lnSpcReduction="10000"/>
          </a:bodyPr>
          <a:lstStyle/>
          <a:p>
            <a:pPr indent="0" lvl="0" marL="0" rtl="0" algn="l">
              <a:lnSpc>
                <a:spcPct val="90000"/>
              </a:lnSpc>
              <a:spcBef>
                <a:spcPts val="0"/>
              </a:spcBef>
              <a:spcAft>
                <a:spcPts val="0"/>
              </a:spcAft>
              <a:buClr>
                <a:srgbClr val="00B0F0"/>
              </a:buClr>
              <a:buSzPts val="4800"/>
              <a:buNone/>
            </a:pPr>
            <a:r>
              <a:rPr b="1" lang="en-US" sz="4800">
                <a:solidFill>
                  <a:srgbClr val="00B0F0"/>
                </a:solidFill>
                <a:latin typeface="Arial"/>
                <a:ea typeface="Arial"/>
                <a:cs typeface="Arial"/>
                <a:sym typeface="Arial"/>
              </a:rPr>
              <a:t>Discussion: </a:t>
            </a:r>
            <a:endParaRPr/>
          </a:p>
          <a:p>
            <a:pPr indent="-342900" lvl="0" marL="342900" rtl="0" algn="l">
              <a:lnSpc>
                <a:spcPct val="90000"/>
              </a:lnSpc>
              <a:spcBef>
                <a:spcPts val="1500"/>
              </a:spcBef>
              <a:spcAft>
                <a:spcPts val="0"/>
              </a:spcAft>
              <a:buClr>
                <a:schemeClr val="dk1"/>
              </a:buClr>
              <a:buSzPts val="4200"/>
              <a:buChar char="•"/>
            </a:pPr>
            <a:r>
              <a:rPr lang="en-US"/>
              <a:t>What are some of our knowledge gaps with respect adolescents ages 10-17 in our programming area? </a:t>
            </a:r>
            <a:endParaRPr/>
          </a:p>
          <a:p>
            <a:pPr indent="-342900" lvl="0" marL="342900" rtl="0" algn="l">
              <a:lnSpc>
                <a:spcPct val="90000"/>
              </a:lnSpc>
              <a:spcBef>
                <a:spcPts val="1500"/>
              </a:spcBef>
              <a:spcAft>
                <a:spcPts val="0"/>
              </a:spcAft>
              <a:buClr>
                <a:schemeClr val="dk1"/>
              </a:buClr>
              <a:buSzPts val="4200"/>
              <a:buChar char="•"/>
            </a:pPr>
            <a:r>
              <a:rPr lang="en-US"/>
              <a:t>Which adolescents ages 10-17 are less visible in our area? </a:t>
            </a:r>
            <a:endParaRPr/>
          </a:p>
          <a:p>
            <a:pPr indent="-342900" lvl="0" marL="342900" rtl="0" algn="l">
              <a:lnSpc>
                <a:spcPct val="90000"/>
              </a:lnSpc>
              <a:spcBef>
                <a:spcPts val="1500"/>
              </a:spcBef>
              <a:spcAft>
                <a:spcPts val="0"/>
              </a:spcAft>
              <a:buClr>
                <a:schemeClr val="dk1"/>
              </a:buClr>
              <a:buSzPts val="4200"/>
              <a:buChar char="•"/>
            </a:pPr>
            <a:r>
              <a:rPr lang="en-US"/>
              <a:t>What would it be helpful to know about adolescents’ situations as we plan and facilitate programmes to better reach and support them?</a:t>
            </a:r>
            <a:endParaRPr/>
          </a:p>
          <a:p>
            <a:pPr indent="-76200" lvl="0" marL="342900" rtl="0" algn="l">
              <a:lnSpc>
                <a:spcPct val="90000"/>
              </a:lnSpc>
              <a:spcBef>
                <a:spcPts val="1500"/>
              </a:spcBef>
              <a:spcAft>
                <a:spcPts val="0"/>
              </a:spcAft>
              <a:buClr>
                <a:schemeClr val="dk1"/>
              </a:buClr>
              <a:buSzPts val="42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nvSpPr>
        <p:spPr>
          <a:xfrm>
            <a:off x="845820" y="717391"/>
            <a:ext cx="5417820" cy="10072530"/>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fontScale="85000" lnSpcReduction="10000"/>
          </a:bodyPr>
          <a:lstStyle/>
          <a:p>
            <a:pPr indent="0" lvl="0" marL="0" marR="0" rtl="0" algn="l">
              <a:lnSpc>
                <a:spcPct val="90000"/>
              </a:lnSpc>
              <a:spcBef>
                <a:spcPts val="0"/>
              </a:spcBef>
              <a:spcAft>
                <a:spcPts val="0"/>
              </a:spcAft>
              <a:buClr>
                <a:srgbClr val="00B0F0"/>
              </a:buClr>
              <a:buSzPct val="100000"/>
              <a:buFont typeface="Arial"/>
              <a:buNone/>
            </a:pPr>
            <a:r>
              <a:rPr b="1" i="0" lang="en-US" sz="4800" u="none" cap="none" strike="noStrike">
                <a:solidFill>
                  <a:srgbClr val="00B0F0"/>
                </a:solidFill>
                <a:latin typeface="Arial"/>
                <a:ea typeface="Arial"/>
                <a:cs typeface="Arial"/>
                <a:sym typeface="Arial"/>
              </a:rPr>
              <a:t>Activity: </a:t>
            </a:r>
            <a:endParaRPr/>
          </a:p>
          <a:p>
            <a:pPr indent="-342900" lvl="0" marL="342900" marR="0" rtl="0" algn="l">
              <a:lnSpc>
                <a:spcPct val="90000"/>
              </a:lnSpc>
              <a:spcBef>
                <a:spcPts val="1500"/>
              </a:spcBef>
              <a:spcAft>
                <a:spcPts val="0"/>
              </a:spcAft>
              <a:buClr>
                <a:schemeClr val="dk1"/>
              </a:buClr>
              <a:buSzPct val="100000"/>
              <a:buFont typeface="Arial"/>
              <a:buChar char="•"/>
            </a:pPr>
            <a:r>
              <a:rPr b="0" i="0" lang="en-US" sz="4200" u="none" cap="none" strike="noStrike">
                <a:solidFill>
                  <a:schemeClr val="dk1"/>
                </a:solidFill>
                <a:latin typeface="Calibri"/>
                <a:ea typeface="Calibri"/>
                <a:cs typeface="Calibri"/>
                <a:sym typeface="Calibri"/>
              </a:rPr>
              <a:t>Review the Programme Coordinators’ Guidance, Investigating adolescents’ situations, </a:t>
            </a:r>
            <a:r>
              <a:rPr b="1" i="0" lang="en-US" sz="4200" u="none" cap="none" strike="noStrike">
                <a:solidFill>
                  <a:schemeClr val="dk1"/>
                </a:solidFill>
                <a:latin typeface="Calibri"/>
                <a:ea typeface="Calibri"/>
                <a:cs typeface="Calibri"/>
                <a:sym typeface="Calibri"/>
              </a:rPr>
              <a:t>Questions for investigating adolescents’ tool</a:t>
            </a:r>
            <a:r>
              <a:rPr b="1" i="1" lang="en-US" sz="4200" u="none" cap="none" strike="noStrike">
                <a:solidFill>
                  <a:schemeClr val="dk1"/>
                </a:solidFill>
                <a:latin typeface="Calibri"/>
                <a:ea typeface="Calibri"/>
                <a:cs typeface="Calibri"/>
                <a:sym typeface="Calibri"/>
              </a:rPr>
              <a:t>.</a:t>
            </a:r>
            <a:endParaRPr/>
          </a:p>
          <a:p>
            <a:pPr indent="-342900" lvl="0" marL="342900" marR="0" rtl="0" algn="l">
              <a:lnSpc>
                <a:spcPct val="90000"/>
              </a:lnSpc>
              <a:spcBef>
                <a:spcPts val="1500"/>
              </a:spcBef>
              <a:spcAft>
                <a:spcPts val="0"/>
              </a:spcAft>
              <a:buClr>
                <a:schemeClr val="dk1"/>
              </a:buClr>
              <a:buSzPct val="100000"/>
              <a:buFont typeface="Arial"/>
              <a:buChar char="•"/>
            </a:pPr>
            <a:r>
              <a:rPr b="0" i="0" lang="en-US" sz="4200" u="none" cap="none" strike="noStrike">
                <a:solidFill>
                  <a:schemeClr val="dk1"/>
                </a:solidFill>
                <a:latin typeface="Calibri"/>
                <a:ea typeface="Calibri"/>
                <a:cs typeface="Calibri"/>
                <a:sym typeface="Calibri"/>
              </a:rPr>
              <a:t>Try to answer all of the questions in each section in as much detail as you can, based on your knowledge of adolescents’ situation in our programming context</a:t>
            </a:r>
            <a:endParaRPr/>
          </a:p>
          <a:p>
            <a:pPr indent="-116204" lvl="0" marL="342900" marR="0" rtl="0" algn="l">
              <a:lnSpc>
                <a:spcPct val="90000"/>
              </a:lnSpc>
              <a:spcBef>
                <a:spcPts val="1500"/>
              </a:spcBef>
              <a:spcAft>
                <a:spcPts val="0"/>
              </a:spcAft>
              <a:buClr>
                <a:schemeClr val="dk1"/>
              </a:buClr>
              <a:buSzPct val="100000"/>
              <a:buFont typeface="Arial"/>
              <a:buNone/>
            </a:pPr>
            <a:r>
              <a:t/>
            </a:r>
            <a:endParaRPr b="0" i="0" sz="4200" u="none" cap="none" strike="noStrike">
              <a:solidFill>
                <a:schemeClr val="dk1"/>
              </a:solidFill>
              <a:latin typeface="Calibri"/>
              <a:ea typeface="Calibri"/>
              <a:cs typeface="Calibri"/>
              <a:sym typeface="Calibri"/>
            </a:endParaRPr>
          </a:p>
        </p:txBody>
      </p:sp>
      <p:pic>
        <p:nvPicPr>
          <p:cNvPr descr="A screenshot of a cell phone&#10;&#10;Description automatically generated" id="111" name="Google Shape;111;p16"/>
          <p:cNvPicPr preferRelativeResize="0"/>
          <p:nvPr/>
        </p:nvPicPr>
        <p:blipFill rotWithShape="1">
          <a:blip r:embed="rId3">
            <a:alphaModFix/>
          </a:blip>
          <a:srcRect b="0" l="0" r="0" t="0"/>
          <a:stretch/>
        </p:blipFill>
        <p:spPr>
          <a:xfrm>
            <a:off x="12108181" y="3220721"/>
            <a:ext cx="5155007" cy="7315200"/>
          </a:xfrm>
          <a:prstGeom prst="rect">
            <a:avLst/>
          </a:prstGeom>
          <a:noFill/>
          <a:ln cap="flat" cmpd="sng" w="9525">
            <a:solidFill>
              <a:srgbClr val="00B0F0"/>
            </a:solidFill>
            <a:prstDash val="solid"/>
            <a:round/>
            <a:headEnd len="sm" w="sm" type="none"/>
            <a:tailEnd len="sm" w="sm" type="none"/>
          </a:ln>
        </p:spPr>
      </p:pic>
      <p:pic>
        <p:nvPicPr>
          <p:cNvPr descr="A screenshot of a cell phone&#10;&#10;Description automatically generated" id="112" name="Google Shape;112;p16"/>
          <p:cNvPicPr preferRelativeResize="0"/>
          <p:nvPr/>
        </p:nvPicPr>
        <p:blipFill rotWithShape="1">
          <a:blip r:embed="rId4">
            <a:alphaModFix/>
          </a:blip>
          <a:srcRect b="0" l="0" r="0" t="0"/>
          <a:stretch/>
        </p:blipFill>
        <p:spPr>
          <a:xfrm>
            <a:off x="9646921" y="1854756"/>
            <a:ext cx="5188259" cy="7315200"/>
          </a:xfrm>
          <a:prstGeom prst="rect">
            <a:avLst/>
          </a:prstGeom>
          <a:noFill/>
          <a:ln cap="flat" cmpd="sng" w="9525">
            <a:solidFill>
              <a:srgbClr val="00B0F0"/>
            </a:solidFill>
            <a:prstDash val="solid"/>
            <a:round/>
            <a:headEnd len="sm" w="sm" type="none"/>
            <a:tailEnd len="sm" w="sm" type="none"/>
          </a:ln>
        </p:spPr>
      </p:pic>
      <p:pic>
        <p:nvPicPr>
          <p:cNvPr descr="A screenshot of a cell phone&#10;&#10;Description automatically generated" id="113" name="Google Shape;113;p16"/>
          <p:cNvPicPr preferRelativeResize="0"/>
          <p:nvPr/>
        </p:nvPicPr>
        <p:blipFill rotWithShape="1">
          <a:blip r:embed="rId5">
            <a:alphaModFix/>
          </a:blip>
          <a:srcRect b="0" l="0" r="0" t="0"/>
          <a:stretch/>
        </p:blipFill>
        <p:spPr>
          <a:xfrm>
            <a:off x="7151512" y="717391"/>
            <a:ext cx="5246507" cy="7315200"/>
          </a:xfrm>
          <a:prstGeom prst="rect">
            <a:avLst/>
          </a:prstGeom>
          <a:noFill/>
          <a:ln cap="flat" cmpd="sng" w="9525">
            <a:solidFill>
              <a:srgbClr val="00B0F0"/>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nvSpPr>
        <p:spPr>
          <a:xfrm>
            <a:off x="2034540" y="2096055"/>
            <a:ext cx="6162128" cy="7252230"/>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a:bodyPr>
          <a:lstStyle/>
          <a:p>
            <a:pPr indent="0" lvl="0" marL="0" marR="0" rtl="0" algn="l">
              <a:lnSpc>
                <a:spcPct val="90000"/>
              </a:lnSpc>
              <a:spcBef>
                <a:spcPts val="0"/>
              </a:spcBef>
              <a:spcAft>
                <a:spcPts val="0"/>
              </a:spcAft>
              <a:buClr>
                <a:srgbClr val="00B0F0"/>
              </a:buClr>
              <a:buSzPts val="4800"/>
              <a:buFont typeface="Arial"/>
              <a:buNone/>
            </a:pPr>
            <a:r>
              <a:rPr b="1" i="0" lang="en-US" sz="4800" u="none" cap="none" strike="noStrike">
                <a:solidFill>
                  <a:srgbClr val="00B0F0"/>
                </a:solidFill>
                <a:latin typeface="Arial"/>
                <a:ea typeface="Arial"/>
                <a:cs typeface="Arial"/>
                <a:sym typeface="Arial"/>
              </a:rPr>
              <a:t>Action planning: </a:t>
            </a:r>
            <a:endParaRPr/>
          </a:p>
          <a:p>
            <a:pPr indent="-342900" lvl="0" marL="342900" marR="0" rtl="0" algn="l">
              <a:lnSpc>
                <a:spcPct val="90000"/>
              </a:lnSpc>
              <a:spcBef>
                <a:spcPts val="1500"/>
              </a:spcBef>
              <a:spcAft>
                <a:spcPts val="0"/>
              </a:spcAft>
              <a:buClr>
                <a:schemeClr val="dk1"/>
              </a:buClr>
              <a:buSzPts val="4200"/>
              <a:buFont typeface="Arial"/>
              <a:buChar char="•"/>
            </a:pPr>
            <a:r>
              <a:rPr b="0" i="0" lang="en-US" sz="4200" u="none" cap="none" strike="noStrike">
                <a:solidFill>
                  <a:schemeClr val="dk1"/>
                </a:solidFill>
                <a:latin typeface="Calibri"/>
                <a:ea typeface="Calibri"/>
                <a:cs typeface="Calibri"/>
                <a:sym typeface="Calibri"/>
              </a:rPr>
              <a:t>What are some key gaps in our  information about adolescents that we will work to fill?</a:t>
            </a:r>
            <a:endParaRPr/>
          </a:p>
          <a:p>
            <a:pPr indent="-342900" lvl="0" marL="342900" marR="0" rtl="0" algn="l">
              <a:lnSpc>
                <a:spcPct val="90000"/>
              </a:lnSpc>
              <a:spcBef>
                <a:spcPts val="1500"/>
              </a:spcBef>
              <a:spcAft>
                <a:spcPts val="0"/>
              </a:spcAft>
              <a:buClr>
                <a:schemeClr val="dk1"/>
              </a:buClr>
              <a:buSzPts val="4200"/>
              <a:buFont typeface="Arial"/>
              <a:buChar char="•"/>
            </a:pPr>
            <a:r>
              <a:rPr b="0" i="0" lang="en-US" sz="4200" u="none" cap="none" strike="noStrike">
                <a:solidFill>
                  <a:schemeClr val="dk1"/>
                </a:solidFill>
                <a:latin typeface="Calibri"/>
                <a:ea typeface="Calibri"/>
                <a:cs typeface="Calibri"/>
                <a:sym typeface="Calibri"/>
              </a:rPr>
              <a:t>What are some strategies we will use to gather that information?</a:t>
            </a:r>
            <a:endParaRPr/>
          </a:p>
          <a:p>
            <a:pPr indent="-76200" lvl="0" marL="342900" marR="0" rtl="0" algn="l">
              <a:lnSpc>
                <a:spcPct val="90000"/>
              </a:lnSpc>
              <a:spcBef>
                <a:spcPts val="1500"/>
              </a:spcBef>
              <a:spcAft>
                <a:spcPts val="0"/>
              </a:spcAft>
              <a:buClr>
                <a:schemeClr val="dk1"/>
              </a:buClr>
              <a:buSzPts val="4200"/>
              <a:buFont typeface="Arial"/>
              <a:buNone/>
            </a:pPr>
            <a:r>
              <a:t/>
            </a:r>
            <a:endParaRPr b="0" i="0" sz="4200" u="none" cap="none" strike="noStrike">
              <a:solidFill>
                <a:schemeClr val="dk1"/>
              </a:solidFill>
              <a:latin typeface="Calibri"/>
              <a:ea typeface="Calibri"/>
              <a:cs typeface="Calibri"/>
              <a:sym typeface="Calibri"/>
            </a:endParaRPr>
          </a:p>
        </p:txBody>
      </p:sp>
      <p:pic>
        <p:nvPicPr>
          <p:cNvPr descr="A close up of a logo&#10;&#10;Description automatically generated" id="120" name="Google Shape;120;p17"/>
          <p:cNvPicPr preferRelativeResize="0"/>
          <p:nvPr/>
        </p:nvPicPr>
        <p:blipFill rotWithShape="1">
          <a:blip r:embed="rId3">
            <a:alphaModFix/>
          </a:blip>
          <a:srcRect b="0" l="0" r="0" t="0"/>
          <a:stretch/>
        </p:blipFill>
        <p:spPr>
          <a:xfrm>
            <a:off x="8915400" y="4481830"/>
            <a:ext cx="8831050" cy="5486400"/>
          </a:xfrm>
          <a:prstGeom prst="rect">
            <a:avLst/>
          </a:prstGeom>
          <a:noFill/>
          <a:ln>
            <a:noFill/>
          </a:ln>
        </p:spPr>
      </p:pic>
      <p:sp>
        <p:nvSpPr>
          <p:cNvPr id="121" name="Google Shape;121;p17"/>
          <p:cNvSpPr txBox="1"/>
          <p:nvPr/>
        </p:nvSpPr>
        <p:spPr>
          <a:xfrm>
            <a:off x="10253207" y="9340795"/>
            <a:ext cx="6042991"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7F7F7F"/>
                </a:solidFill>
                <a:latin typeface="Arial"/>
                <a:ea typeface="Arial"/>
                <a:cs typeface="Arial"/>
                <a:sym typeface="Arial"/>
              </a:rPr>
              <a:t>Listen to </a:t>
            </a:r>
            <a:endParaRPr/>
          </a:p>
          <a:p>
            <a:pPr indent="0" lvl="0" marL="0" marR="0" rtl="0" algn="ctr">
              <a:spcBef>
                <a:spcPts val="0"/>
              </a:spcBef>
              <a:spcAft>
                <a:spcPts val="0"/>
              </a:spcAft>
              <a:buNone/>
            </a:pPr>
            <a:r>
              <a:rPr b="1" i="0" lang="en-US" sz="4000" u="none" cap="none" strike="noStrike">
                <a:solidFill>
                  <a:srgbClr val="7F7F7F"/>
                </a:solidFill>
                <a:latin typeface="Arial"/>
                <a:ea typeface="Arial"/>
                <a:cs typeface="Arial"/>
                <a:sym typeface="Arial"/>
              </a:rPr>
              <a:t>adolescents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ph idx="1" type="body"/>
          </p:nvPr>
        </p:nvSpPr>
        <p:spPr>
          <a:xfrm>
            <a:off x="818388" y="884724"/>
            <a:ext cx="6679692" cy="100515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20000"/>
              </a:lnSpc>
              <a:spcBef>
                <a:spcPts val="0"/>
              </a:spcBef>
              <a:spcAft>
                <a:spcPts val="0"/>
              </a:spcAft>
              <a:buClr>
                <a:srgbClr val="FF0000"/>
              </a:buClr>
              <a:buSzPct val="100000"/>
              <a:buNone/>
            </a:pPr>
            <a:r>
              <a:rPr b="1" lang="en-US" sz="5600">
                <a:solidFill>
                  <a:srgbClr val="FF0000"/>
                </a:solidFill>
                <a:latin typeface="Arial"/>
                <a:ea typeface="Arial"/>
                <a:cs typeface="Arial"/>
                <a:sym typeface="Arial"/>
              </a:rPr>
              <a:t>Do no harm! </a:t>
            </a:r>
            <a:endParaRPr/>
          </a:p>
          <a:p>
            <a:pPr indent="0" lvl="0" marL="0" rtl="0" algn="l">
              <a:lnSpc>
                <a:spcPct val="120000"/>
              </a:lnSpc>
              <a:spcBef>
                <a:spcPts val="1500"/>
              </a:spcBef>
              <a:spcAft>
                <a:spcPts val="0"/>
              </a:spcAft>
              <a:buClr>
                <a:srgbClr val="00B0F0"/>
              </a:buClr>
              <a:buSzPct val="100000"/>
              <a:buNone/>
            </a:pPr>
            <a:r>
              <a:rPr b="1" lang="en-US" sz="5600">
                <a:solidFill>
                  <a:srgbClr val="00B0F0"/>
                </a:solidFill>
                <a:latin typeface="Arial"/>
                <a:ea typeface="Arial"/>
                <a:cs typeface="Arial"/>
                <a:sym typeface="Arial"/>
              </a:rPr>
              <a:t>Remember….</a:t>
            </a:r>
            <a:endParaRPr/>
          </a:p>
          <a:p>
            <a:pPr indent="-342900" lvl="0" marL="342900" rtl="0" algn="l">
              <a:lnSpc>
                <a:spcPct val="120000"/>
              </a:lnSpc>
              <a:spcBef>
                <a:spcPts val="1500"/>
              </a:spcBef>
              <a:spcAft>
                <a:spcPts val="0"/>
              </a:spcAft>
              <a:buClr>
                <a:schemeClr val="dk1"/>
              </a:buClr>
              <a:buSzPct val="100000"/>
              <a:buChar char="•"/>
            </a:pPr>
            <a:r>
              <a:rPr lang="en-US" sz="4500"/>
              <a:t>It is our responsibility to ensure the confidentiality of the information you have been entrusted with.</a:t>
            </a:r>
            <a:endParaRPr/>
          </a:p>
          <a:p>
            <a:pPr indent="-342900" lvl="0" marL="342900" rtl="0" algn="l">
              <a:lnSpc>
                <a:spcPct val="120000"/>
              </a:lnSpc>
              <a:spcBef>
                <a:spcPts val="1500"/>
              </a:spcBef>
              <a:spcAft>
                <a:spcPts val="0"/>
              </a:spcAft>
              <a:buClr>
                <a:schemeClr val="dk1"/>
              </a:buClr>
              <a:buSzPct val="100000"/>
              <a:buChar char="•"/>
            </a:pPr>
            <a:r>
              <a:rPr lang="en-US" sz="4500"/>
              <a:t>Sensitive information must be protected and shared only with those people (service providers, family, etc.) who need the information for the best interest of the child.</a:t>
            </a:r>
            <a:endParaRPr/>
          </a:p>
          <a:p>
            <a:pPr indent="-342900" lvl="0" marL="342900" rtl="0" algn="l">
              <a:lnSpc>
                <a:spcPct val="120000"/>
              </a:lnSpc>
              <a:spcBef>
                <a:spcPts val="1500"/>
              </a:spcBef>
              <a:spcAft>
                <a:spcPts val="0"/>
              </a:spcAft>
              <a:buClr>
                <a:schemeClr val="dk1"/>
              </a:buClr>
              <a:buSzPct val="100000"/>
              <a:buChar char="•"/>
            </a:pPr>
            <a:r>
              <a:rPr lang="en-US" sz="4500"/>
              <a:t>Shared information should be stripped of any details of the source, unless required to ensure appropriate action (with written consent from the source).</a:t>
            </a:r>
            <a:endParaRPr/>
          </a:p>
          <a:p>
            <a:pPr indent="0" lvl="0" marL="0" rtl="0" algn="l">
              <a:lnSpc>
                <a:spcPct val="120000"/>
              </a:lnSpc>
              <a:spcBef>
                <a:spcPts val="1500"/>
              </a:spcBef>
              <a:spcAft>
                <a:spcPts val="0"/>
              </a:spcAft>
              <a:buClr>
                <a:schemeClr val="dk1"/>
              </a:buClr>
              <a:buSzPct val="100000"/>
              <a:buNone/>
            </a:pPr>
            <a:r>
              <a:rPr lang="en-US" sz="4500"/>
              <a:t>See </a:t>
            </a:r>
            <a:r>
              <a:rPr b="1" lang="en-US" sz="4500"/>
              <a:t>Programme Coordinators’ Guidance: Investigate adolescents’ situation </a:t>
            </a:r>
            <a:r>
              <a:rPr lang="en-US" sz="4500"/>
              <a:t>the </a:t>
            </a:r>
            <a:r>
              <a:rPr i="1" lang="en-US" sz="4500"/>
              <a:t>Child Protection Rapid Assessment Toolkit,</a:t>
            </a:r>
            <a:r>
              <a:rPr lang="en-US" sz="4500"/>
              <a:t> and the </a:t>
            </a:r>
            <a:r>
              <a:rPr i="1" lang="en-US" sz="4500"/>
              <a:t>Minimum Standards for Child Protection</a:t>
            </a:r>
            <a:r>
              <a:rPr lang="en-US" sz="4500"/>
              <a:t> in Humanitarian Response for more guidance on protecting and upholding the rights of children while gathering and using information on their situations.  </a:t>
            </a:r>
            <a:r>
              <a:rPr i="1" lang="en-US" sz="4500"/>
              <a:t>(Hyperlinks to those resources can be found in the Programme Coordinators’ Guidance)</a:t>
            </a:r>
            <a:endParaRPr/>
          </a:p>
        </p:txBody>
      </p:sp>
      <p:pic>
        <p:nvPicPr>
          <p:cNvPr descr="A screenshot of a social media post&#10;&#10;Description automatically generated" id="128" name="Google Shape;128;p18"/>
          <p:cNvPicPr preferRelativeResize="0"/>
          <p:nvPr/>
        </p:nvPicPr>
        <p:blipFill rotWithShape="1">
          <a:blip r:embed="rId3">
            <a:alphaModFix/>
          </a:blip>
          <a:srcRect b="0" l="0" r="0" t="0"/>
          <a:stretch/>
        </p:blipFill>
        <p:spPr>
          <a:xfrm>
            <a:off x="7790688" y="969263"/>
            <a:ext cx="5944399" cy="8458200"/>
          </a:xfrm>
          <a:prstGeom prst="rect">
            <a:avLst/>
          </a:prstGeom>
          <a:noFill/>
          <a:ln cap="flat" cmpd="sng" w="25400">
            <a:solidFill>
              <a:srgbClr val="00B0F0"/>
            </a:solidFill>
            <a:prstDash val="solid"/>
            <a:round/>
            <a:headEnd len="sm" w="sm" type="none"/>
            <a:tailEnd len="sm" w="sm" type="none"/>
          </a:ln>
        </p:spPr>
      </p:pic>
      <p:pic>
        <p:nvPicPr>
          <p:cNvPr descr="A screenshot of a social media post&#10;&#10;Description automatically generated" id="129" name="Google Shape;129;p18"/>
          <p:cNvPicPr preferRelativeResize="0"/>
          <p:nvPr/>
        </p:nvPicPr>
        <p:blipFill rotWithShape="1">
          <a:blip r:embed="rId4">
            <a:alphaModFix/>
          </a:blip>
          <a:srcRect b="0" l="0" r="0" t="0"/>
          <a:stretch/>
        </p:blipFill>
        <p:spPr>
          <a:xfrm>
            <a:off x="11492484" y="2461260"/>
            <a:ext cx="5965257" cy="84582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A close up of a logo&#10;&#10;Description automatically generated" id="135" name="Google Shape;135;p19"/>
          <p:cNvPicPr preferRelativeResize="0"/>
          <p:nvPr/>
        </p:nvPicPr>
        <p:blipFill rotWithShape="1">
          <a:blip r:embed="rId3">
            <a:alphaModFix/>
          </a:blip>
          <a:srcRect b="0" l="0" r="0" t="0"/>
          <a:stretch/>
        </p:blipFill>
        <p:spPr>
          <a:xfrm>
            <a:off x="-1908313" y="-386268"/>
            <a:ext cx="20196313" cy="13447166"/>
          </a:xfrm>
          <a:prstGeom prst="rect">
            <a:avLst/>
          </a:prstGeom>
          <a:noFill/>
          <a:ln>
            <a:noFill/>
          </a:ln>
        </p:spPr>
      </p:pic>
      <p:sp>
        <p:nvSpPr>
          <p:cNvPr id="136" name="Google Shape;136;p19"/>
          <p:cNvSpPr txBox="1"/>
          <p:nvPr/>
        </p:nvSpPr>
        <p:spPr>
          <a:xfrm>
            <a:off x="1331844" y="7510008"/>
            <a:ext cx="15624312" cy="3571770"/>
          </a:xfrm>
          <a:prstGeom prst="rect">
            <a:avLst/>
          </a:prstGeom>
          <a:noFill/>
          <a:ln>
            <a:noFill/>
          </a:ln>
        </p:spPr>
        <p:txBody>
          <a:bodyPr anchorCtr="0" anchor="ctr" bIns="45700" lIns="91425" spcFirstLastPara="1" rIns="91425" wrap="square" tIns="45700">
            <a:normAutofit fontScale="97500"/>
          </a:bodyPr>
          <a:lstStyle/>
          <a:p>
            <a:pPr indent="-39688" lvl="0" marL="39688" marR="0" rtl="0" algn="l">
              <a:lnSpc>
                <a:spcPct val="100000"/>
              </a:lnSpc>
              <a:spcBef>
                <a:spcPts val="0"/>
              </a:spcBef>
              <a:spcAft>
                <a:spcPts val="0"/>
              </a:spcAft>
              <a:buClr>
                <a:schemeClr val="lt1"/>
              </a:buClr>
              <a:buSzPct val="100000"/>
              <a:buFont typeface="Arial"/>
              <a:buNone/>
            </a:pPr>
            <a:r>
              <a:rPr b="1" i="0" lang="en-US" sz="6000" u="none" cap="none" strike="noStrike">
                <a:solidFill>
                  <a:schemeClr val="lt1"/>
                </a:solidFill>
                <a:latin typeface="Arial"/>
                <a:ea typeface="Arial"/>
                <a:cs typeface="Arial"/>
                <a:sym typeface="Arial"/>
              </a:rPr>
              <a:t>2.2 Reaching adolescents</a:t>
            </a:r>
            <a:endParaRPr b="1" i="0" sz="60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A close up of a logo&#10;&#10;Description automatically generated" id="142" name="Google Shape;142;p20"/>
          <p:cNvPicPr preferRelativeResize="0"/>
          <p:nvPr/>
        </p:nvPicPr>
        <p:blipFill rotWithShape="1">
          <a:blip r:embed="rId3">
            <a:alphaModFix/>
          </a:blip>
          <a:srcRect b="0" l="0" r="0" t="0"/>
          <a:stretch/>
        </p:blipFill>
        <p:spPr>
          <a:xfrm>
            <a:off x="9964568" y="3046934"/>
            <a:ext cx="8926461" cy="8229600"/>
          </a:xfrm>
          <a:prstGeom prst="rect">
            <a:avLst/>
          </a:prstGeom>
          <a:noFill/>
          <a:ln>
            <a:noFill/>
          </a:ln>
        </p:spPr>
      </p:pic>
      <p:sp>
        <p:nvSpPr>
          <p:cNvPr id="143" name="Google Shape;143;p20"/>
          <p:cNvSpPr txBox="1"/>
          <p:nvPr/>
        </p:nvSpPr>
        <p:spPr>
          <a:xfrm>
            <a:off x="11515079" y="9660835"/>
            <a:ext cx="6042991"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7F7F7F"/>
                </a:solidFill>
                <a:latin typeface="Arial"/>
                <a:ea typeface="Arial"/>
                <a:cs typeface="Arial"/>
                <a:sym typeface="Arial"/>
              </a:rPr>
              <a:t>Reach out to all adolescents</a:t>
            </a:r>
            <a:endParaRPr/>
          </a:p>
        </p:txBody>
      </p:sp>
      <p:sp>
        <p:nvSpPr>
          <p:cNvPr id="144" name="Google Shape;144;p20"/>
          <p:cNvSpPr txBox="1"/>
          <p:nvPr/>
        </p:nvSpPr>
        <p:spPr>
          <a:xfrm>
            <a:off x="562356" y="450134"/>
            <a:ext cx="11068812" cy="10632393"/>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a:bodyPr>
          <a:lstStyle/>
          <a:p>
            <a:pPr indent="0" lvl="0" marL="0" marR="0" rtl="0" algn="l">
              <a:lnSpc>
                <a:spcPct val="90000"/>
              </a:lnSpc>
              <a:spcBef>
                <a:spcPts val="0"/>
              </a:spcBef>
              <a:spcAft>
                <a:spcPts val="0"/>
              </a:spcAft>
              <a:buClr>
                <a:srgbClr val="00B0F0"/>
              </a:buClr>
              <a:buSzPts val="4800"/>
              <a:buFont typeface="Arial"/>
              <a:buNone/>
            </a:pPr>
            <a:r>
              <a:rPr b="1" i="0" lang="en-US" sz="4800" u="none" cap="none" strike="noStrike">
                <a:solidFill>
                  <a:srgbClr val="00B0F0"/>
                </a:solidFill>
                <a:latin typeface="Arial"/>
                <a:ea typeface="Arial"/>
                <a:cs typeface="Arial"/>
                <a:sym typeface="Arial"/>
              </a:rPr>
              <a:t>Discussion/activity: </a:t>
            </a:r>
            <a:endParaRPr/>
          </a:p>
          <a:p>
            <a:pPr indent="0" lvl="0" marL="0" marR="0" rtl="0" algn="l">
              <a:lnSpc>
                <a:spcPct val="90000"/>
              </a:lnSpc>
              <a:spcBef>
                <a:spcPts val="1500"/>
              </a:spcBef>
              <a:spcAft>
                <a:spcPts val="0"/>
              </a:spcAft>
              <a:buClr>
                <a:schemeClr val="dk1"/>
              </a:buClr>
              <a:buSzPts val="4200"/>
              <a:buFont typeface="Arial"/>
              <a:buNone/>
            </a:pPr>
            <a:r>
              <a:rPr b="1" i="0" lang="en-US" sz="4200" u="none" cap="none" strike="noStrike">
                <a:solidFill>
                  <a:schemeClr val="dk1"/>
                </a:solidFill>
                <a:latin typeface="Calibri"/>
                <a:ea typeface="Calibri"/>
                <a:cs typeface="Calibri"/>
                <a:sym typeface="Calibri"/>
              </a:rPr>
              <a:t>Which adolescents will we reach through your programme using the resources in the Adolescent Kit? </a:t>
            </a:r>
            <a:endParaRPr b="0" i="0" sz="4200" u="none" cap="none" strike="noStrike">
              <a:solidFill>
                <a:schemeClr val="dk1"/>
              </a:solidFill>
              <a:latin typeface="Calibri"/>
              <a:ea typeface="Calibri"/>
              <a:cs typeface="Calibri"/>
              <a:sym typeface="Calibri"/>
            </a:endParaRPr>
          </a:p>
          <a:p>
            <a:pPr indent="-76200" lvl="0" marL="342900" marR="0" rtl="0" algn="l">
              <a:lnSpc>
                <a:spcPct val="90000"/>
              </a:lnSpc>
              <a:spcBef>
                <a:spcPts val="1500"/>
              </a:spcBef>
              <a:spcAft>
                <a:spcPts val="0"/>
              </a:spcAft>
              <a:buClr>
                <a:schemeClr val="dk1"/>
              </a:buClr>
              <a:buSzPts val="4200"/>
              <a:buFont typeface="Arial"/>
              <a:buNone/>
            </a:pPr>
            <a:r>
              <a:t/>
            </a:r>
            <a:endParaRPr b="0" i="0" sz="4200" u="none" cap="none" strike="noStrike">
              <a:solidFill>
                <a:schemeClr val="dk1"/>
              </a:solidFill>
              <a:latin typeface="Calibri"/>
              <a:ea typeface="Calibri"/>
              <a:cs typeface="Calibri"/>
              <a:sym typeface="Calibri"/>
            </a:endParaRPr>
          </a:p>
        </p:txBody>
      </p:sp>
      <p:graphicFrame>
        <p:nvGraphicFramePr>
          <p:cNvPr id="145" name="Google Shape;145;p20"/>
          <p:cNvGraphicFramePr/>
          <p:nvPr/>
        </p:nvGraphicFramePr>
        <p:xfrm>
          <a:off x="987552" y="3822983"/>
          <a:ext cx="3000000" cy="3000000"/>
        </p:xfrm>
        <a:graphic>
          <a:graphicData uri="http://schemas.openxmlformats.org/drawingml/2006/table">
            <a:tbl>
              <a:tblPr bandRow="1" firstCol="1" firstRow="1">
                <a:noFill/>
                <a:tableStyleId>{19F9C54C-7111-4A15-82E2-91789AAA2D7F}</a:tableStyleId>
              </a:tblPr>
              <a:tblGrid>
                <a:gridCol w="4937750"/>
                <a:gridCol w="5084075"/>
              </a:tblGrid>
              <a:tr h="2029175">
                <a:tc>
                  <a:txBody>
                    <a:bodyPr/>
                    <a:lstStyle/>
                    <a:p>
                      <a:pPr indent="0" lvl="0" marL="0" marR="0" rtl="0" algn="ctr">
                        <a:spcBef>
                          <a:spcPts val="0"/>
                        </a:spcBef>
                        <a:spcAft>
                          <a:spcPts val="0"/>
                        </a:spcAft>
                        <a:buNone/>
                      </a:pPr>
                      <a:r>
                        <a:rPr lang="en-US" sz="2800" u="none" cap="none" strike="noStrike">
                          <a:solidFill>
                            <a:schemeClr val="dk1"/>
                          </a:solidFill>
                        </a:rPr>
                        <a:t>Which groups/categories of adolescents are we  reaching through our programme?</a:t>
                      </a:r>
                      <a:endParaRPr sz="2800" u="none" cap="none" strike="noStrike">
                        <a:solidFill>
                          <a:schemeClr val="dk1"/>
                        </a:solidFill>
                        <a:latin typeface="Cambria"/>
                        <a:ea typeface="Cambria"/>
                        <a:cs typeface="Cambria"/>
                        <a:sym typeface="Cambria"/>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US" sz="2800" u="none" cap="none" strike="noStrike">
                          <a:solidFill>
                            <a:schemeClr val="dk1"/>
                          </a:solidFill>
                        </a:rPr>
                        <a:t>Which groups/categories are we struggling to reach so they can benefit from our programme?</a:t>
                      </a:r>
                      <a:endParaRPr sz="2800" u="none" cap="none" strike="noStrike">
                        <a:solidFill>
                          <a:schemeClr val="dk1"/>
                        </a:solidFill>
                        <a:latin typeface="Cambria"/>
                        <a:ea typeface="Cambria"/>
                        <a:cs typeface="Cambria"/>
                        <a:sym typeface="Cambria"/>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r>
              <a:tr h="4309000">
                <a:tc>
                  <a:txBody>
                    <a:bodyPr/>
                    <a:lstStyle/>
                    <a:p>
                      <a:pPr indent="0" lvl="0" marL="0" marR="0" rtl="0" algn="l">
                        <a:spcBef>
                          <a:spcPts val="0"/>
                        </a:spcBef>
                        <a:spcAft>
                          <a:spcPts val="0"/>
                        </a:spcAft>
                        <a:buNone/>
                      </a:pPr>
                      <a:r>
                        <a:rPr lang="en-US" sz="2800" u="none" cap="none" strike="noStrike">
                          <a:solidFill>
                            <a:schemeClr val="dk1"/>
                          </a:solidFill>
                        </a:rPr>
                        <a:t> </a:t>
                      </a:r>
                      <a:endParaRPr sz="2800" u="none" cap="none" strike="noStrike">
                        <a:solidFill>
                          <a:schemeClr val="dk1"/>
                        </a:solidFill>
                      </a:endParaRPr>
                    </a:p>
                    <a:p>
                      <a:pPr indent="0" lvl="0" marL="0" marR="0" rtl="0" algn="l">
                        <a:spcBef>
                          <a:spcPts val="0"/>
                        </a:spcBef>
                        <a:spcAft>
                          <a:spcPts val="0"/>
                        </a:spcAft>
                        <a:buNone/>
                      </a:pPr>
                      <a:r>
                        <a:rPr lang="en-US" sz="2800" u="none" cap="none" strike="noStrike">
                          <a:solidFill>
                            <a:schemeClr val="dk1"/>
                          </a:solidFill>
                        </a:rPr>
                        <a:t> </a:t>
                      </a:r>
                      <a:endParaRPr sz="2800" u="none" cap="none" strike="noStrike">
                        <a:solidFill>
                          <a:schemeClr val="dk1"/>
                        </a:solidFill>
                      </a:endParaRPr>
                    </a:p>
                    <a:p>
                      <a:pPr indent="0" lvl="0" marL="0" marR="0" rtl="0" algn="l">
                        <a:spcBef>
                          <a:spcPts val="0"/>
                        </a:spcBef>
                        <a:spcAft>
                          <a:spcPts val="0"/>
                        </a:spcAft>
                        <a:buNone/>
                      </a:pPr>
                      <a:r>
                        <a:rPr lang="en-US" sz="2800" u="none" cap="none" strike="noStrike">
                          <a:solidFill>
                            <a:schemeClr val="dk1"/>
                          </a:solidFill>
                        </a:rPr>
                        <a:t> </a:t>
                      </a:r>
                      <a:endParaRPr sz="2800" u="none" cap="none" strike="noStrike">
                        <a:solidFill>
                          <a:schemeClr val="dk1"/>
                        </a:solidFill>
                        <a:latin typeface="Cambria"/>
                        <a:ea typeface="Cambria"/>
                        <a:cs typeface="Cambria"/>
                        <a:sym typeface="Cambr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2800" u="none" cap="none" strike="noStrike">
                          <a:solidFill>
                            <a:schemeClr val="dk1"/>
                          </a:solidFill>
                        </a:rPr>
                        <a:t> </a:t>
                      </a:r>
                      <a:endParaRPr sz="2800" u="none" cap="none" strike="noStrike">
                        <a:solidFill>
                          <a:schemeClr val="dk1"/>
                        </a:solidFill>
                        <a:latin typeface="Cambria"/>
                        <a:ea typeface="Cambria"/>
                        <a:cs typeface="Cambria"/>
                        <a:sym typeface="Cambr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nvSpPr>
        <p:spPr>
          <a:xfrm>
            <a:off x="1566043" y="2088885"/>
            <a:ext cx="6162128" cy="7252230"/>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a:bodyPr>
          <a:lstStyle/>
          <a:p>
            <a:pPr indent="0" lvl="0" marL="0" marR="0" rtl="0" algn="l">
              <a:lnSpc>
                <a:spcPct val="90000"/>
              </a:lnSpc>
              <a:spcBef>
                <a:spcPts val="0"/>
              </a:spcBef>
              <a:spcAft>
                <a:spcPts val="0"/>
              </a:spcAft>
              <a:buClr>
                <a:srgbClr val="00B0F0"/>
              </a:buClr>
              <a:buSzPts val="4800"/>
              <a:buFont typeface="Arial"/>
              <a:buNone/>
            </a:pPr>
            <a:r>
              <a:rPr b="1" i="0" lang="en-US" sz="4800" u="none" cap="none" strike="noStrike">
                <a:solidFill>
                  <a:srgbClr val="00B0F0"/>
                </a:solidFill>
                <a:latin typeface="Arial"/>
                <a:ea typeface="Arial"/>
                <a:cs typeface="Arial"/>
                <a:sym typeface="Arial"/>
              </a:rPr>
              <a:t>Discussion:</a:t>
            </a:r>
            <a:endParaRPr/>
          </a:p>
          <a:p>
            <a:pPr indent="-342900" lvl="0" marL="342900" marR="0" rtl="0" algn="l">
              <a:lnSpc>
                <a:spcPct val="90000"/>
              </a:lnSpc>
              <a:spcBef>
                <a:spcPts val="1500"/>
              </a:spcBef>
              <a:spcAft>
                <a:spcPts val="0"/>
              </a:spcAft>
              <a:buClr>
                <a:schemeClr val="dk1"/>
              </a:buClr>
              <a:buSzPts val="4200"/>
              <a:buFont typeface="Arial"/>
              <a:buChar char="•"/>
            </a:pPr>
            <a:r>
              <a:rPr b="0" i="0" lang="en-US" sz="4200" u="none" cap="none" strike="noStrike">
                <a:solidFill>
                  <a:schemeClr val="dk1"/>
                </a:solidFill>
                <a:latin typeface="Calibri"/>
                <a:ea typeface="Calibri"/>
                <a:cs typeface="Calibri"/>
                <a:sym typeface="Calibri"/>
              </a:rPr>
              <a:t>What strategies are we already using to reach and engage adolescents?</a:t>
            </a:r>
            <a:endParaRPr/>
          </a:p>
          <a:p>
            <a:pPr indent="-342900" lvl="0" marL="342900" marR="0" rtl="0" algn="l">
              <a:lnSpc>
                <a:spcPct val="90000"/>
              </a:lnSpc>
              <a:spcBef>
                <a:spcPts val="1500"/>
              </a:spcBef>
              <a:spcAft>
                <a:spcPts val="0"/>
              </a:spcAft>
              <a:buClr>
                <a:schemeClr val="dk1"/>
              </a:buClr>
              <a:buSzPts val="4200"/>
              <a:buFont typeface="Arial"/>
              <a:buChar char="•"/>
            </a:pPr>
            <a:r>
              <a:rPr b="0" i="0" lang="en-US" sz="4200" u="none" cap="none" strike="noStrike">
                <a:solidFill>
                  <a:schemeClr val="dk1"/>
                </a:solidFill>
                <a:latin typeface="Calibri"/>
                <a:ea typeface="Calibri"/>
                <a:cs typeface="Calibri"/>
                <a:sym typeface="Calibri"/>
              </a:rPr>
              <a:t>What new strategies could we use, especially to include  those we are not reaching?</a:t>
            </a:r>
            <a:endParaRPr/>
          </a:p>
          <a:p>
            <a:pPr indent="0" lvl="0" marL="0" marR="0" rtl="0" algn="l">
              <a:lnSpc>
                <a:spcPct val="90000"/>
              </a:lnSpc>
              <a:spcBef>
                <a:spcPts val="1500"/>
              </a:spcBef>
              <a:spcAft>
                <a:spcPts val="0"/>
              </a:spcAft>
              <a:buClr>
                <a:schemeClr val="dk1"/>
              </a:buClr>
              <a:buSzPts val="4200"/>
              <a:buFont typeface="Arial"/>
              <a:buNone/>
            </a:pPr>
            <a:r>
              <a:t/>
            </a:r>
            <a:endParaRPr b="0" i="0" sz="4200" u="none" cap="none" strike="noStrike">
              <a:solidFill>
                <a:schemeClr val="dk1"/>
              </a:solidFill>
              <a:latin typeface="Calibri"/>
              <a:ea typeface="Calibri"/>
              <a:cs typeface="Calibri"/>
              <a:sym typeface="Calibri"/>
            </a:endParaRPr>
          </a:p>
        </p:txBody>
      </p:sp>
      <p:pic>
        <p:nvPicPr>
          <p:cNvPr descr="A close up of a logo&#10;&#10;Description automatically generated" id="152" name="Google Shape;152;p21"/>
          <p:cNvPicPr preferRelativeResize="0"/>
          <p:nvPr/>
        </p:nvPicPr>
        <p:blipFill rotWithShape="1">
          <a:blip r:embed="rId3">
            <a:alphaModFix/>
          </a:blip>
          <a:srcRect b="0" l="0" r="0" t="0"/>
          <a:stretch/>
        </p:blipFill>
        <p:spPr>
          <a:xfrm>
            <a:off x="8757560" y="2864054"/>
            <a:ext cx="8926461" cy="8229600"/>
          </a:xfrm>
          <a:prstGeom prst="rect">
            <a:avLst/>
          </a:prstGeom>
          <a:noFill/>
          <a:ln>
            <a:noFill/>
          </a:ln>
        </p:spPr>
      </p:pic>
      <p:sp>
        <p:nvSpPr>
          <p:cNvPr id="153" name="Google Shape;153;p21"/>
          <p:cNvSpPr txBox="1"/>
          <p:nvPr/>
        </p:nvSpPr>
        <p:spPr>
          <a:xfrm>
            <a:off x="10308071" y="9477955"/>
            <a:ext cx="6042991"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7F7F7F"/>
                </a:solidFill>
                <a:latin typeface="Arial"/>
                <a:ea typeface="Arial"/>
                <a:cs typeface="Arial"/>
                <a:sym typeface="Arial"/>
              </a:rPr>
              <a:t>Reach out to all adolescents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